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slideMasters/slideMaster1.xml" ContentType="application/vnd.openxmlformats-officedocument.presentationml.slideMaster+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0.xml" ContentType="application/vnd.openxmlformats-officedocument.presentationml.notesSlide+xml"/>
  <Override PartName="/ppt/theme/theme1.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authors.xml" ContentType="application/vnd.ms-powerpoint.authors+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ppt/revisionInfo.xml" ContentType="application/vnd.ms-powerpoint.revisioninfo+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4"/>
  </p:notesMasterIdLst>
  <p:handoutMasterIdLst>
    <p:handoutMasterId r:id="rId15"/>
  </p:handoutMasterIdLst>
  <p:sldIdLst>
    <p:sldId id="256" r:id="rId2"/>
    <p:sldId id="279" r:id="rId3"/>
    <p:sldId id="299" r:id="rId4"/>
    <p:sldId id="336" r:id="rId5"/>
    <p:sldId id="337" r:id="rId6"/>
    <p:sldId id="338" r:id="rId7"/>
    <p:sldId id="335" r:id="rId8"/>
    <p:sldId id="328" r:id="rId9"/>
    <p:sldId id="331" r:id="rId10"/>
    <p:sldId id="339" r:id="rId11"/>
    <p:sldId id="340" r:id="rId12"/>
    <p:sldId id="341" r:id="rId13"/>
  </p:sldIdLst>
  <p:sldSz cx="18288000" cy="10287000"/>
  <p:notesSz cx="6858000" cy="9144000"/>
  <p:embeddedFontLst>
    <p:embeddedFont>
      <p:font typeface="League Spartan" pitchFamily="2" charset="77"/>
      <p:regular r:id="rId16"/>
      <p:bold r:id="rId17"/>
    </p:embeddedFont>
    <p:embeddedFont>
      <p:font typeface="Poppins" pitchFamily="2" charset="77"/>
      <p:regular r:id="rId18"/>
      <p:bold r:id="rId19"/>
      <p:italic r:id="rId20"/>
      <p:boldItalic r:id="rId21"/>
    </p:embeddedFont>
    <p:embeddedFont>
      <p:font typeface="Sitka Text" pitchFamily="2" charset="0"/>
      <p:regular r:id="rId22"/>
      <p:bold r:id="rId23"/>
      <p:italic r:id="rId24"/>
      <p:boldItalic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70B5150-97BB-E961-9C5B-A5BD1F9350F9}" name="Dan Gockel" initials="DG" userId="S::dan.gockel@designwarealty.com::0f5c28cb-f5f6-4392-85ea-35d46eb65b22" providerId="AD"/>
  <p188:author id="{A85F3DBA-46F2-825F-EC5D-8C009D093BC0}" name="Dan Gockel" initials="DG" userId="3352373cc966bbbd"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3761"/>
    <a:srgbClr val="F8F8F8"/>
    <a:srgbClr val="E3E6E0"/>
    <a:srgbClr val="1A06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9EA0F7-C21A-3DCE-F57F-AF0EA80A2CC1}" v="143" dt="2025-12-02T18:54:50.179"/>
    <p1510:client id="{DF3A3FB2-3B45-B05A-B7AD-649E8FAF7752}" v="65" dt="2025-12-02T18:44:40.48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565"/>
    <p:restoredTop sz="94737"/>
  </p:normalViewPr>
  <p:slideViewPr>
    <p:cSldViewPr snapToGrid="0">
      <p:cViewPr varScale="1">
        <p:scale>
          <a:sx n="58" d="100"/>
          <a:sy n="58" d="100"/>
        </p:scale>
        <p:origin x="256" y="896"/>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6.fntdata"/><Relationship Id="rId34"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handoutMaster" Target="handoutMasters/handoutMaster1.xml"/><Relationship Id="rId23" Type="http://schemas.openxmlformats.org/officeDocument/2006/relationships/font" Target="fonts/font8.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4.fntdata"/><Relationship Id="rId31"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7.fntdata"/><Relationship Id="rId27" Type="http://schemas.openxmlformats.org/officeDocument/2006/relationships/viewProps" Target="viewProps.xml"/><Relationship Id="rId30" Type="http://schemas.microsoft.com/office/2015/10/relationships/revisionInfo" Target="revisionInfo.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55A7243-235D-9009-E5BB-36F403F172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9A28895-57F5-44E5-4709-A662873E579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B87CBC0-0147-4DCF-B27D-15F485B19B16}" type="datetimeFigureOut">
              <a:rPr lang="en-US" smtClean="0"/>
              <a:t>12/4/25</a:t>
            </a:fld>
            <a:endParaRPr lang="en-US"/>
          </a:p>
        </p:txBody>
      </p:sp>
      <p:sp>
        <p:nvSpPr>
          <p:cNvPr id="4" name="Footer Placeholder 3">
            <a:extLst>
              <a:ext uri="{FF2B5EF4-FFF2-40B4-BE49-F238E27FC236}">
                <a16:creationId xmlns:a16="http://schemas.microsoft.com/office/drawing/2014/main" id="{C25E1AFD-BA17-22DE-DE57-E1F945D92F3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DE2951E-8EC7-94C8-2ABA-81B9A68ADD9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29BD9BB-C59E-4BE3-A75A-185A8119C2F7}" type="slidenum">
              <a:rPr lang="en-US" smtClean="0"/>
              <a:t>‹#›</a:t>
            </a:fld>
            <a:endParaRPr lang="en-US"/>
          </a:p>
        </p:txBody>
      </p:sp>
    </p:spTree>
    <p:extLst>
      <p:ext uri="{BB962C8B-B14F-4D97-AF65-F5344CB8AC3E}">
        <p14:creationId xmlns:p14="http://schemas.microsoft.com/office/powerpoint/2010/main" val="33537304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04.12.2025</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32A14D-925C-A7A7-300D-156C9D016D29}"/>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618972E2-3214-0539-4396-4AA643737116}"/>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7E50CE27-31C2-848E-8D2F-0B9E34923382}"/>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A2503855-3D35-D6FE-FE30-716AF1D30DB7}"/>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6F55B09A-F86B-73E6-E1BA-7226AB783FF5}"/>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a:extLst>
              <a:ext uri="{FF2B5EF4-FFF2-40B4-BE49-F238E27FC236}">
                <a16:creationId xmlns:a16="http://schemas.microsoft.com/office/drawing/2014/main" id="{33ABECD8-F767-17F6-CC49-6B667DBD706E}"/>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91D47974-1EC7-08F9-099D-093314D1E055}"/>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2747510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A62794-DC89-CE8A-86B4-BD198B6A331E}"/>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E99C10F9-DDB3-7812-95F2-E60CAD049921}"/>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62C44496-04CA-19F4-135F-DC5B275EADF9}"/>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641698B1-70AB-0213-A219-8AA221B12434}"/>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3B78C686-D556-E2E3-D93F-9EF768DA52B6}"/>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a:extLst>
              <a:ext uri="{FF2B5EF4-FFF2-40B4-BE49-F238E27FC236}">
                <a16:creationId xmlns:a16="http://schemas.microsoft.com/office/drawing/2014/main" id="{A8DB2002-FE70-0076-C9C4-35D0F6F2A1A3}"/>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28F84678-0F36-B89C-3C51-EACEB5F07C1C}"/>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9429800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A26526-9ACC-B90B-07D8-92C3B18085BF}"/>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51BAD2FB-9500-552D-AF2B-01424C9302FE}"/>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0C52614D-AB7F-6EA3-9B56-1023122D6698}"/>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E614D48E-F6AB-5B11-25CD-148EF65951EA}"/>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B7BDE8D1-3BEC-2D00-9861-7BCE02ACC48B}"/>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a:extLst>
              <a:ext uri="{FF2B5EF4-FFF2-40B4-BE49-F238E27FC236}">
                <a16:creationId xmlns:a16="http://schemas.microsoft.com/office/drawing/2014/main" id="{560D38A9-D050-0968-0CB2-0D7C171FFB65}"/>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F32EA556-A7C0-6BD1-B48F-9C8EC6FB2DA1}"/>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865219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705711-42DD-15CB-C434-222F1BA0A28A}"/>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CB2D1E32-4922-2808-4456-10A9E0A04689}"/>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1D51B802-BDDC-51F0-ABF6-985C586B5AB7}"/>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8BCC95D8-3BB6-CA37-2F75-1FA45A43CF47}"/>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8452B5D1-8A2C-B9B0-78CE-8C9FE7D3E8B4}"/>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a:extLst>
              <a:ext uri="{FF2B5EF4-FFF2-40B4-BE49-F238E27FC236}">
                <a16:creationId xmlns:a16="http://schemas.microsoft.com/office/drawing/2014/main" id="{F20570C9-B3C8-01B7-1864-85AE19437AEB}"/>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D03C2ED8-F737-FF45-F139-EF224C7F3204}"/>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6147737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AC9614-418B-3F0A-942E-B33BFA8B06E7}"/>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A7CD0F88-5607-49D2-A6B4-ABAABFF6B1D1}"/>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90306CE5-7C17-D4AE-BE4A-C357D03B61C4}"/>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779B1A21-8FB2-E70D-C00A-55E45229E05E}"/>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21154DD6-FDC3-F3EC-1AB9-A9F22A867444}"/>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a:extLst>
              <a:ext uri="{FF2B5EF4-FFF2-40B4-BE49-F238E27FC236}">
                <a16:creationId xmlns:a16="http://schemas.microsoft.com/office/drawing/2014/main" id="{765A194E-F0D4-4E72-533B-1F8A9963986B}"/>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52F02D90-DD3F-0E3D-3868-14E9DCFBA78A}"/>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5196094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7EBC68-9989-0DCA-3A6C-F430496DD4BC}"/>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19414576-0953-3369-7269-B4985FDF22C1}"/>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90820EA2-5EB9-1D85-CE6A-007707F92B7E}"/>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35D6A0D2-14D1-B5B8-C25F-EE2AEAC41BBE}"/>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FC593EEE-572B-A34F-3741-7B9932FDFECD}"/>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a:extLst>
              <a:ext uri="{FF2B5EF4-FFF2-40B4-BE49-F238E27FC236}">
                <a16:creationId xmlns:a16="http://schemas.microsoft.com/office/drawing/2014/main" id="{8D6232D9-FDAB-D37B-29F9-A40A87E27BF5}"/>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E197902B-B8E0-8E70-F624-E887ADCF858C}"/>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26068558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5BF8CE-BD45-CCF7-166E-24A47FA78296}"/>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9A3A092D-0FFE-4106-2D73-87174A2363C2}"/>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D5EC429D-F664-B34A-88AD-BA3F386720D3}"/>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B3415C03-B67F-3231-8A04-89CDBC23C9B7}"/>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14D712EC-BBBE-2278-E073-095C3C524A7C}"/>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a:extLst>
              <a:ext uri="{FF2B5EF4-FFF2-40B4-BE49-F238E27FC236}">
                <a16:creationId xmlns:a16="http://schemas.microsoft.com/office/drawing/2014/main" id="{A94FF4AF-26EF-43ED-CDAC-02EE6477710C}"/>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3BD319D8-267F-4F1D-5527-D24FA956F542}"/>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8955744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FBAA72-FE7A-5EAB-53FA-855684E0F4BA}"/>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53EDA20E-614E-35F5-DCD2-2708B61A261D}"/>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51D71F9F-C24E-0D83-528D-0A7B4927E656}"/>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27D05999-F723-B47A-1F54-69C851DADE9B}"/>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903CDAB7-A14E-7585-8E2D-6F1D3F4BFC63}"/>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a:extLst>
              <a:ext uri="{FF2B5EF4-FFF2-40B4-BE49-F238E27FC236}">
                <a16:creationId xmlns:a16="http://schemas.microsoft.com/office/drawing/2014/main" id="{063FD544-3E41-7188-6100-0371544EDE20}"/>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F937AC2C-31BE-22B9-8C84-42AC5FCFFAE2}"/>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0736433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AD6CEB-11E5-A49F-8A3E-58DECF4AB1BF}"/>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3A26F99C-1FC7-5108-8694-40A47C9C4EF3}"/>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A3354ACE-653B-D2F1-C21B-9A723770A89C}"/>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47CD3293-7CE7-2AA9-7549-323328AE19CF}"/>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096C66ED-A4C0-BBBE-9DC9-41184D640D4B}"/>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a:extLst>
              <a:ext uri="{FF2B5EF4-FFF2-40B4-BE49-F238E27FC236}">
                <a16:creationId xmlns:a16="http://schemas.microsoft.com/office/drawing/2014/main" id="{048E847B-1633-33FA-0353-41C840B0F990}"/>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4044E72D-58C9-B0FA-51AB-A1EC6B444173}"/>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7154250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FB12CA-3955-84B0-CC2A-4DD6A0D95159}"/>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D46DDE34-DC11-D7D2-025A-AAAE481081F2}"/>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88AA011D-14A1-8144-8EA8-CF8F0BAD9223}"/>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C82FE1C0-CA62-B756-EAE2-52A14762DBD8}"/>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0CD2FE72-5B69-6803-768D-AD4C9AE08221}"/>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a:extLst>
              <a:ext uri="{FF2B5EF4-FFF2-40B4-BE49-F238E27FC236}">
                <a16:creationId xmlns:a16="http://schemas.microsoft.com/office/drawing/2014/main" id="{A86089BF-04FE-9D73-CA4C-A7DD2371C5A9}"/>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E1B120E6-B268-5CB0-CD56-68A22B886F5B}"/>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21499369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E229B8-4B86-11A5-B700-83BDCA5E8B56}"/>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9DF01315-2245-6D41-5A9F-EABA3BE4C6A0}"/>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746B4342-7598-0491-B30A-E5B43158FD00}"/>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1F75CF2A-7981-0322-3D79-C5877F848AA7}"/>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D6249904-4D0A-7816-A118-5D54EF3704E2}"/>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a:extLst>
              <a:ext uri="{FF2B5EF4-FFF2-40B4-BE49-F238E27FC236}">
                <a16:creationId xmlns:a16="http://schemas.microsoft.com/office/drawing/2014/main" id="{C1E1555E-6794-B58F-262D-B8806E4EC299}"/>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90FE3C8D-8222-4F50-1E78-8FE71F553AA3}"/>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6553223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980500" y="976500"/>
            <a:ext cx="12454200" cy="81816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12000"/>
            </a:lvl1pPr>
            <a:lvl2pPr lvl="1" rtl="0">
              <a:spcBef>
                <a:spcPts val="0"/>
              </a:spcBef>
              <a:spcAft>
                <a:spcPts val="0"/>
              </a:spcAft>
              <a:buSzPts val="6000"/>
              <a:buNone/>
              <a:defRPr sz="12000"/>
            </a:lvl2pPr>
            <a:lvl3pPr lvl="2" rtl="0">
              <a:spcBef>
                <a:spcPts val="0"/>
              </a:spcBef>
              <a:spcAft>
                <a:spcPts val="0"/>
              </a:spcAft>
              <a:buSzPts val="6000"/>
              <a:buNone/>
              <a:defRPr sz="12000"/>
            </a:lvl3pPr>
            <a:lvl4pPr lvl="3" rtl="0">
              <a:spcBef>
                <a:spcPts val="0"/>
              </a:spcBef>
              <a:spcAft>
                <a:spcPts val="0"/>
              </a:spcAft>
              <a:buSzPts val="6000"/>
              <a:buNone/>
              <a:defRPr sz="12000"/>
            </a:lvl4pPr>
            <a:lvl5pPr lvl="4" rtl="0">
              <a:spcBef>
                <a:spcPts val="0"/>
              </a:spcBef>
              <a:spcAft>
                <a:spcPts val="0"/>
              </a:spcAft>
              <a:buSzPts val="6000"/>
              <a:buNone/>
              <a:defRPr sz="12000"/>
            </a:lvl5pPr>
            <a:lvl6pPr lvl="5" rtl="0">
              <a:spcBef>
                <a:spcPts val="0"/>
              </a:spcBef>
              <a:spcAft>
                <a:spcPts val="0"/>
              </a:spcAft>
              <a:buSzPts val="6000"/>
              <a:buNone/>
              <a:defRPr sz="12000"/>
            </a:lvl6pPr>
            <a:lvl7pPr lvl="6" rtl="0">
              <a:spcBef>
                <a:spcPts val="0"/>
              </a:spcBef>
              <a:spcAft>
                <a:spcPts val="0"/>
              </a:spcAft>
              <a:buSzPts val="6000"/>
              <a:buNone/>
              <a:defRPr sz="12000"/>
            </a:lvl7pPr>
            <a:lvl8pPr lvl="7" rtl="0">
              <a:spcBef>
                <a:spcPts val="0"/>
              </a:spcBef>
              <a:spcAft>
                <a:spcPts val="0"/>
              </a:spcAft>
              <a:buSzPts val="6000"/>
              <a:buNone/>
              <a:defRPr sz="12000"/>
            </a:lvl8pPr>
            <a:lvl9pPr lvl="8" rtl="0">
              <a:spcBef>
                <a:spcPts val="0"/>
              </a:spcBef>
              <a:spcAft>
                <a:spcPts val="0"/>
              </a:spcAft>
              <a:buSzPts val="6000"/>
              <a:buNone/>
              <a:defRPr sz="12000"/>
            </a:lvl9pPr>
          </a:lstStyle>
          <a:p>
            <a:endParaRPr/>
          </a:p>
        </p:txBody>
      </p:sp>
      <p:sp>
        <p:nvSpPr>
          <p:cNvPr id="44" name="Google Shape;44;p8"/>
          <p:cNvSpPr txBox="1">
            <a:spLocks noGrp="1"/>
          </p:cNvSpPr>
          <p:nvPr>
            <p:ph type="sldNum" idx="12"/>
          </p:nvPr>
        </p:nvSpPr>
        <p:spPr>
          <a:xfrm>
            <a:off x="17047082" y="9391246"/>
            <a:ext cx="1097400" cy="7872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extLst>
      <p:ext uri="{BB962C8B-B14F-4D97-AF65-F5344CB8AC3E}">
        <p14:creationId xmlns:p14="http://schemas.microsoft.com/office/powerpoint/2010/main" val="1214792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2">
            <a:extLst>
              <a:ext uri="{FF2B5EF4-FFF2-40B4-BE49-F238E27FC236}">
                <a16:creationId xmlns:a16="http://schemas.microsoft.com/office/drawing/2014/main" id="{DE1D5B29-D536-C329-8F76-B6CF65796FCC}"/>
              </a:ext>
            </a:extLst>
          </p:cNvPr>
          <p:cNvSpPr/>
          <p:nvPr userDrawn="1"/>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20312" r="-20312"/>
            </a:stretch>
          </a:blipFill>
        </p:spPr>
        <p:txBody>
          <a:bodyPr/>
          <a:lstStyle/>
          <a:p>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12/4/25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2">
            <a:extLst>
              <a:ext uri="{FF2B5EF4-FFF2-40B4-BE49-F238E27FC236}">
                <a16:creationId xmlns:a16="http://schemas.microsoft.com/office/drawing/2014/main" id="{5CE2C477-5F6D-583E-660C-64D5A6366AA8}"/>
              </a:ext>
            </a:extLst>
          </p:cNvPr>
          <p:cNvSpPr/>
          <p:nvPr userDrawn="1"/>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20312" r="-20312"/>
            </a:stretch>
          </a:blipFill>
        </p:spPr>
        <p:txBody>
          <a:bodyPr/>
          <a:lstStyle/>
          <a:p>
            <a:endParaRPr lang="en-US"/>
          </a:p>
        </p:txBody>
      </p:sp>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12/4/25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Freeform 2">
            <a:extLst>
              <a:ext uri="{FF2B5EF4-FFF2-40B4-BE49-F238E27FC236}">
                <a16:creationId xmlns:a16="http://schemas.microsoft.com/office/drawing/2014/main" id="{6F8F07CC-9778-370D-05A5-114047818997}"/>
              </a:ext>
            </a:extLst>
          </p:cNvPr>
          <p:cNvSpPr/>
          <p:nvPr userDrawn="1"/>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20312" r="-20312"/>
            </a:stretch>
          </a:blipFill>
        </p:spPr>
        <p:txBody>
          <a:bodyPr/>
          <a:lstStyle/>
          <a:p>
            <a:endParaRPr lang="en-US"/>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12/4/25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12/4/25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pic>
        <p:nvPicPr>
          <p:cNvPr id="5" name="Picture 4">
            <a:extLst>
              <a:ext uri="{FF2B5EF4-FFF2-40B4-BE49-F238E27FC236}">
                <a16:creationId xmlns:a16="http://schemas.microsoft.com/office/drawing/2014/main" id="{421ED001-BC06-F770-7E4E-69BA5C6D9BEA}"/>
              </a:ext>
            </a:extLst>
          </p:cNvPr>
          <p:cNvPicPr>
            <a:picLocks noChangeAspect="1"/>
          </p:cNvPicPr>
          <p:nvPr userDrawn="1"/>
        </p:nvPicPr>
        <p:blipFill>
          <a:blip r:embed="rId2"/>
          <a:stretch>
            <a:fillRect/>
          </a:stretch>
        </p:blipFill>
        <p:spPr>
          <a:xfrm>
            <a:off x="2708" y="0"/>
            <a:ext cx="18282583" cy="1028700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12/4/25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12/4/25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2">
            <a:extLst>
              <a:ext uri="{FF2B5EF4-FFF2-40B4-BE49-F238E27FC236}">
                <a16:creationId xmlns:a16="http://schemas.microsoft.com/office/drawing/2014/main" id="{3B2DAADB-01A2-FB2C-A966-CF03907815DA}"/>
              </a:ext>
            </a:extLst>
          </p:cNvPr>
          <p:cNvSpPr/>
          <p:nvPr userDrawn="1"/>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14"/>
            <a:stretch>
              <a:fillRect l="-20312" r="-20312"/>
            </a:stretch>
          </a:blipFill>
        </p:spPr>
        <p:txBody>
          <a:bodyPr/>
          <a:lstStyle/>
          <a:p>
            <a:endParaRPr lang="en-US"/>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12/4/25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l="-20312" r="-20312"/>
            </a:stretch>
          </a:blipFill>
        </p:spPr>
        <p:txBody>
          <a:bodyPr/>
          <a:lstStyle/>
          <a:p>
            <a:endParaRPr lang="en-US"/>
          </a:p>
        </p:txBody>
      </p:sp>
      <p:grpSp>
        <p:nvGrpSpPr>
          <p:cNvPr id="3" name="Group 3"/>
          <p:cNvGrpSpPr/>
          <p:nvPr/>
        </p:nvGrpSpPr>
        <p:grpSpPr>
          <a:xfrm>
            <a:off x="0" y="0"/>
            <a:ext cx="3086100" cy="10287000"/>
            <a:chOff x="0" y="0"/>
            <a:chExt cx="812800" cy="2709333"/>
          </a:xfrm>
        </p:grpSpPr>
        <p:sp>
          <p:nvSpPr>
            <p:cNvPr id="4" name="Freeform 4"/>
            <p:cNvSpPr/>
            <p:nvPr/>
          </p:nvSpPr>
          <p:spPr>
            <a:xfrm>
              <a:off x="0" y="0"/>
              <a:ext cx="812800" cy="2709333"/>
            </a:xfrm>
            <a:custGeom>
              <a:avLst/>
              <a:gdLst/>
              <a:ahLst/>
              <a:cxnLst/>
              <a:rect l="l" t="t" r="r" b="b"/>
              <a:pathLst>
                <a:path w="812800" h="2709333">
                  <a:moveTo>
                    <a:pt x="0" y="0"/>
                  </a:moveTo>
                  <a:lnTo>
                    <a:pt x="812800" y="0"/>
                  </a:lnTo>
                  <a:lnTo>
                    <a:pt x="812800" y="2709333"/>
                  </a:lnTo>
                  <a:lnTo>
                    <a:pt x="0" y="2709333"/>
                  </a:lnTo>
                  <a:close/>
                </a:path>
              </a:pathLst>
            </a:custGeom>
            <a:solidFill>
              <a:srgbClr val="203864"/>
            </a:solidFill>
          </p:spPr>
          <p:txBody>
            <a:bodyPr/>
            <a:lstStyle/>
            <a:p>
              <a:endParaRPr lang="en-US"/>
            </a:p>
          </p:txBody>
        </p:sp>
        <p:sp>
          <p:nvSpPr>
            <p:cNvPr id="5" name="TextBox 5"/>
            <p:cNvSpPr txBox="1"/>
            <p:nvPr/>
          </p:nvSpPr>
          <p:spPr>
            <a:xfrm>
              <a:off x="0" y="-47625"/>
              <a:ext cx="812800" cy="2756958"/>
            </a:xfrm>
            <a:prstGeom prst="rect">
              <a:avLst/>
            </a:prstGeom>
          </p:spPr>
          <p:txBody>
            <a:bodyPr lIns="50800" tIns="50800" rIns="50800" bIns="50800" rtlCol="0" anchor="ctr"/>
            <a:lstStyle/>
            <a:p>
              <a:pPr algn="ctr">
                <a:lnSpc>
                  <a:spcPts val="2659"/>
                </a:lnSpc>
              </a:pPr>
              <a:endParaRPr/>
            </a:p>
          </p:txBody>
        </p:sp>
      </p:grpSp>
      <p:sp>
        <p:nvSpPr>
          <p:cNvPr id="6" name="AutoShape 6"/>
          <p:cNvSpPr/>
          <p:nvPr/>
        </p:nvSpPr>
        <p:spPr>
          <a:xfrm flipV="1">
            <a:off x="3648322" y="6619906"/>
            <a:ext cx="9687995" cy="20505"/>
          </a:xfrm>
          <a:prstGeom prst="line">
            <a:avLst/>
          </a:prstGeom>
          <a:ln w="38100" cap="flat">
            <a:solidFill>
              <a:srgbClr val="253761"/>
            </a:solidFill>
            <a:prstDash val="solid"/>
            <a:headEnd type="none" w="sm" len="sm"/>
            <a:tailEnd type="none" w="sm" len="sm"/>
          </a:ln>
        </p:spPr>
        <p:txBody>
          <a:bodyPr/>
          <a:lstStyle/>
          <a:p>
            <a:endParaRPr lang="en-US"/>
          </a:p>
        </p:txBody>
      </p:sp>
      <p:sp>
        <p:nvSpPr>
          <p:cNvPr id="7" name="Freeform 7"/>
          <p:cNvSpPr/>
          <p:nvPr/>
        </p:nvSpPr>
        <p:spPr>
          <a:xfrm>
            <a:off x="13763158" y="387350"/>
            <a:ext cx="4160184" cy="4114800"/>
          </a:xfrm>
          <a:custGeom>
            <a:avLst/>
            <a:gdLst/>
            <a:ahLst/>
            <a:cxnLst/>
            <a:rect l="l" t="t" r="r" b="b"/>
            <a:pathLst>
              <a:path w="4160184" h="4114800">
                <a:moveTo>
                  <a:pt x="0" y="0"/>
                </a:moveTo>
                <a:lnTo>
                  <a:pt x="4160184" y="0"/>
                </a:lnTo>
                <a:lnTo>
                  <a:pt x="4160184" y="4114800"/>
                </a:lnTo>
                <a:lnTo>
                  <a:pt x="0" y="4114800"/>
                </a:lnTo>
                <a:lnTo>
                  <a:pt x="0" y="0"/>
                </a:lnTo>
                <a:close/>
              </a:path>
            </a:pathLst>
          </a:custGeom>
          <a:blipFill>
            <a:blip r:embed="rId4">
              <a:alphaModFix amt="37000"/>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 name="Freeform 8"/>
          <p:cNvSpPr/>
          <p:nvPr/>
        </p:nvSpPr>
        <p:spPr>
          <a:xfrm>
            <a:off x="3648322" y="1449483"/>
            <a:ext cx="3544018" cy="1990535"/>
          </a:xfrm>
          <a:custGeom>
            <a:avLst/>
            <a:gdLst/>
            <a:ahLst/>
            <a:cxnLst/>
            <a:rect l="l" t="t" r="r" b="b"/>
            <a:pathLst>
              <a:path w="3544018" h="1990535">
                <a:moveTo>
                  <a:pt x="0" y="0"/>
                </a:moveTo>
                <a:lnTo>
                  <a:pt x="3544017" y="0"/>
                </a:lnTo>
                <a:lnTo>
                  <a:pt x="3544017" y="1990534"/>
                </a:lnTo>
                <a:lnTo>
                  <a:pt x="0" y="1990534"/>
                </a:lnTo>
                <a:lnTo>
                  <a:pt x="0" y="0"/>
                </a:lnTo>
                <a:close/>
              </a:path>
            </a:pathLst>
          </a:custGeom>
          <a:blipFill>
            <a:blip r:embed="rId6"/>
            <a:stretch>
              <a:fillRect/>
            </a:stretch>
          </a:blipFill>
        </p:spPr>
        <p:txBody>
          <a:bodyPr/>
          <a:lstStyle/>
          <a:p>
            <a:endParaRPr lang="en-US"/>
          </a:p>
        </p:txBody>
      </p:sp>
      <p:sp>
        <p:nvSpPr>
          <p:cNvPr id="9" name="TextBox 9"/>
          <p:cNvSpPr txBox="1"/>
          <p:nvPr/>
        </p:nvSpPr>
        <p:spPr>
          <a:xfrm>
            <a:off x="3648322" y="3920302"/>
            <a:ext cx="8772278" cy="1374094"/>
          </a:xfrm>
          <a:prstGeom prst="rect">
            <a:avLst/>
          </a:prstGeom>
        </p:spPr>
        <p:txBody>
          <a:bodyPr wrap="square" lIns="0" tIns="0" rIns="0" bIns="0" rtlCol="0" anchor="t">
            <a:spAutoFit/>
          </a:bodyPr>
          <a:lstStyle/>
          <a:p>
            <a:pPr>
              <a:lnSpc>
                <a:spcPts val="11265"/>
              </a:lnSpc>
              <a:spcBef>
                <a:spcPct val="0"/>
              </a:spcBef>
            </a:pPr>
            <a:r>
              <a:rPr lang="en-US" sz="8000" b="1" dirty="0">
                <a:solidFill>
                  <a:srgbClr val="203864"/>
                </a:solidFill>
                <a:latin typeface="Poppins" panose="00000500000000000000" pitchFamily="2" charset="0"/>
                <a:ea typeface="Lato Bold"/>
                <a:cs typeface="Poppins" panose="00000500000000000000" pitchFamily="2" charset="0"/>
              </a:rPr>
              <a:t>DR University</a:t>
            </a:r>
          </a:p>
        </p:txBody>
      </p:sp>
      <p:sp>
        <p:nvSpPr>
          <p:cNvPr id="10" name="TextBox 10"/>
          <p:cNvSpPr txBox="1"/>
          <p:nvPr/>
        </p:nvSpPr>
        <p:spPr>
          <a:xfrm>
            <a:off x="3648322" y="5143500"/>
            <a:ext cx="12864388" cy="1304203"/>
          </a:xfrm>
          <a:prstGeom prst="rect">
            <a:avLst/>
          </a:prstGeom>
        </p:spPr>
        <p:txBody>
          <a:bodyPr lIns="0" tIns="0" rIns="0" bIns="0" rtlCol="0" anchor="t">
            <a:spAutoFit/>
          </a:bodyPr>
          <a:lstStyle/>
          <a:p>
            <a:pPr>
              <a:lnSpc>
                <a:spcPts val="11383"/>
              </a:lnSpc>
              <a:spcBef>
                <a:spcPct val="0"/>
              </a:spcBef>
            </a:pPr>
            <a:r>
              <a:rPr lang="en-US" sz="5400" dirty="0">
                <a:solidFill>
                  <a:srgbClr val="253761"/>
                </a:solidFill>
                <a:latin typeface="Poppins" panose="00000500000000000000" pitchFamily="2" charset="0"/>
                <a:ea typeface="Lato Bold"/>
                <a:cs typeface="Poppins" panose="00000500000000000000" pitchFamily="2" charset="0"/>
                <a:sym typeface="League Spartan"/>
              </a:rPr>
              <a:t>Land Deals!</a:t>
            </a:r>
            <a:endParaRPr lang="en-US" sz="5400" dirty="0">
              <a:latin typeface="Poppins" panose="00000500000000000000" pitchFamily="2" charset="0"/>
              <a:cs typeface="Poppins" panose="00000500000000000000" pitchFamily="2" charset="0"/>
            </a:endParaRPr>
          </a:p>
        </p:txBody>
      </p:sp>
      <p:sp>
        <p:nvSpPr>
          <p:cNvPr id="11" name="TextBox 11"/>
          <p:cNvSpPr txBox="1"/>
          <p:nvPr/>
        </p:nvSpPr>
        <p:spPr>
          <a:xfrm>
            <a:off x="3648322" y="6961801"/>
            <a:ext cx="10444876" cy="1024255"/>
          </a:xfrm>
          <a:prstGeom prst="rect">
            <a:avLst/>
          </a:prstGeom>
        </p:spPr>
        <p:txBody>
          <a:bodyPr lIns="0" tIns="0" rIns="0" bIns="0" rtlCol="0" anchor="t">
            <a:spAutoFit/>
          </a:bodyPr>
          <a:lstStyle/>
          <a:p>
            <a:pPr>
              <a:lnSpc>
                <a:spcPts val="4079"/>
              </a:lnSpc>
              <a:spcBef>
                <a:spcPct val="0"/>
              </a:spcBef>
            </a:pPr>
            <a:r>
              <a:rPr lang="en-US" sz="2900" b="1" dirty="0">
                <a:latin typeface="Poppins"/>
                <a:cs typeface="Poppins"/>
              </a:rPr>
              <a:t>December 2025</a:t>
            </a:r>
          </a:p>
          <a:p>
            <a:pPr>
              <a:lnSpc>
                <a:spcPts val="4079"/>
              </a:lnSpc>
              <a:spcBef>
                <a:spcPct val="0"/>
              </a:spcBef>
            </a:pPr>
            <a:r>
              <a:rPr lang="en-US" sz="2900" b="1" dirty="0">
                <a:latin typeface="Poppins"/>
                <a:cs typeface="Poppins"/>
              </a:rPr>
              <a:t>Presented by Alan Zholdubaev</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6752C8-FABF-C8E1-1C78-E7852AB24AE8}"/>
            </a:ext>
          </a:extLst>
        </p:cNvPr>
        <p:cNvGrpSpPr/>
        <p:nvPr/>
      </p:nvGrpSpPr>
      <p:grpSpPr>
        <a:xfrm>
          <a:off x="0" y="0"/>
          <a:ext cx="0" cy="0"/>
          <a:chOff x="0" y="0"/>
          <a:chExt cx="0" cy="0"/>
        </a:xfrm>
      </p:grpSpPr>
      <p:grpSp>
        <p:nvGrpSpPr>
          <p:cNvPr id="3" name="Group 3">
            <a:extLst>
              <a:ext uri="{FF2B5EF4-FFF2-40B4-BE49-F238E27FC236}">
                <a16:creationId xmlns:a16="http://schemas.microsoft.com/office/drawing/2014/main" id="{59DBE6B1-A13B-DB66-398A-11EA84295A3B}"/>
              </a:ext>
            </a:extLst>
          </p:cNvPr>
          <p:cNvGrpSpPr/>
          <p:nvPr/>
        </p:nvGrpSpPr>
        <p:grpSpPr>
          <a:xfrm rot="5400000">
            <a:off x="8266720" y="-8440734"/>
            <a:ext cx="1754560" cy="18288000"/>
            <a:chOff x="0" y="0"/>
            <a:chExt cx="462106" cy="4816593"/>
          </a:xfrm>
        </p:grpSpPr>
        <p:sp>
          <p:nvSpPr>
            <p:cNvPr id="4" name="Freeform 4">
              <a:extLst>
                <a:ext uri="{FF2B5EF4-FFF2-40B4-BE49-F238E27FC236}">
                  <a16:creationId xmlns:a16="http://schemas.microsoft.com/office/drawing/2014/main" id="{A52E34EA-3D05-556A-13DF-2B95652F6F6A}"/>
                </a:ext>
              </a:extLst>
            </p:cNvPr>
            <p:cNvSpPr/>
            <p:nvPr/>
          </p:nvSpPr>
          <p:spPr>
            <a:xfrm>
              <a:off x="0" y="0"/>
              <a:ext cx="462106" cy="4816592"/>
            </a:xfrm>
            <a:custGeom>
              <a:avLst/>
              <a:gdLst/>
              <a:ahLst/>
              <a:cxnLst/>
              <a:rect l="l" t="t" r="r" b="b"/>
              <a:pathLst>
                <a:path w="462106" h="4816592">
                  <a:moveTo>
                    <a:pt x="0" y="0"/>
                  </a:moveTo>
                  <a:lnTo>
                    <a:pt x="462106" y="0"/>
                  </a:lnTo>
                  <a:lnTo>
                    <a:pt x="462106" y="4816592"/>
                  </a:lnTo>
                  <a:lnTo>
                    <a:pt x="0" y="4816592"/>
                  </a:lnTo>
                  <a:close/>
                </a:path>
              </a:pathLst>
            </a:custGeom>
            <a:solidFill>
              <a:srgbClr val="203864"/>
            </a:solidFill>
          </p:spPr>
          <p:txBody>
            <a:bodyPr/>
            <a:lstStyle/>
            <a:p>
              <a:endParaRPr lang="en-US"/>
            </a:p>
          </p:txBody>
        </p:sp>
        <p:sp>
          <p:nvSpPr>
            <p:cNvPr id="5" name="TextBox 5">
              <a:extLst>
                <a:ext uri="{FF2B5EF4-FFF2-40B4-BE49-F238E27FC236}">
                  <a16:creationId xmlns:a16="http://schemas.microsoft.com/office/drawing/2014/main" id="{1CA3B48D-864F-C07A-F416-ABD6480D9B75}"/>
                </a:ext>
              </a:extLst>
            </p:cNvPr>
            <p:cNvSpPr txBox="1"/>
            <p:nvPr/>
          </p:nvSpPr>
          <p:spPr>
            <a:xfrm>
              <a:off x="0" y="-47625"/>
              <a:ext cx="462106" cy="4864218"/>
            </a:xfrm>
            <a:prstGeom prst="rect">
              <a:avLst/>
            </a:prstGeom>
          </p:spPr>
          <p:txBody>
            <a:bodyPr lIns="50800" tIns="50800" rIns="50800" bIns="50800" rtlCol="0" anchor="ctr"/>
            <a:lstStyle/>
            <a:p>
              <a:pPr algn="ctr">
                <a:lnSpc>
                  <a:spcPts val="2659"/>
                </a:lnSpc>
              </a:pPr>
              <a:endParaRPr/>
            </a:p>
          </p:txBody>
        </p:sp>
      </p:grpSp>
      <p:sp>
        <p:nvSpPr>
          <p:cNvPr id="6" name="TextBox 6">
            <a:extLst>
              <a:ext uri="{FF2B5EF4-FFF2-40B4-BE49-F238E27FC236}">
                <a16:creationId xmlns:a16="http://schemas.microsoft.com/office/drawing/2014/main" id="{C78E5AF6-6EFA-4600-D7CF-1592BFCA9940}"/>
              </a:ext>
            </a:extLst>
          </p:cNvPr>
          <p:cNvSpPr txBox="1"/>
          <p:nvPr/>
        </p:nvSpPr>
        <p:spPr>
          <a:xfrm>
            <a:off x="952119" y="434927"/>
            <a:ext cx="15053310" cy="730969"/>
          </a:xfrm>
          <a:prstGeom prst="rect">
            <a:avLst/>
          </a:prstGeom>
        </p:spPr>
        <p:txBody>
          <a:bodyPr wrap="square" lIns="0" tIns="0" rIns="0" bIns="0" rtlCol="0" anchor="t">
            <a:spAutoFit/>
          </a:bodyPr>
          <a:lstStyle/>
          <a:p>
            <a:pPr>
              <a:lnSpc>
                <a:spcPts val="6018"/>
              </a:lnSpc>
              <a:spcBef>
                <a:spcPct val="0"/>
              </a:spcBef>
            </a:pPr>
            <a:r>
              <a:rPr lang="en-US" sz="4000" dirty="0">
                <a:solidFill>
                  <a:srgbClr val="FFFFFF"/>
                </a:solidFill>
                <a:latin typeface="League Spartan"/>
              </a:rPr>
              <a:t>Land ALM</a:t>
            </a:r>
          </a:p>
        </p:txBody>
      </p:sp>
      <p:sp>
        <p:nvSpPr>
          <p:cNvPr id="7" name="AutoShape 7">
            <a:extLst>
              <a:ext uri="{FF2B5EF4-FFF2-40B4-BE49-F238E27FC236}">
                <a16:creationId xmlns:a16="http://schemas.microsoft.com/office/drawing/2014/main" id="{6D38EE67-882C-B4E8-438F-6260C50FC194}"/>
              </a:ext>
            </a:extLst>
          </p:cNvPr>
          <p:cNvSpPr/>
          <p:nvPr/>
        </p:nvSpPr>
        <p:spPr>
          <a:xfrm>
            <a:off x="953191" y="1192215"/>
            <a:ext cx="2618740" cy="0"/>
          </a:xfrm>
          <a:prstGeom prst="line">
            <a:avLst/>
          </a:prstGeom>
          <a:ln w="38100" cap="flat">
            <a:solidFill>
              <a:schemeClr val="bg1"/>
            </a:solidFill>
            <a:prstDash val="solid"/>
            <a:headEnd type="none" w="sm" len="sm"/>
            <a:tailEnd type="none" w="sm" len="sm"/>
          </a:ln>
        </p:spPr>
        <p:txBody>
          <a:bodyPr/>
          <a:lstStyle/>
          <a:p>
            <a:endParaRPr lang="en-US"/>
          </a:p>
        </p:txBody>
      </p:sp>
      <p:sp>
        <p:nvSpPr>
          <p:cNvPr id="38" name="Freeform 38">
            <a:extLst>
              <a:ext uri="{FF2B5EF4-FFF2-40B4-BE49-F238E27FC236}">
                <a16:creationId xmlns:a16="http://schemas.microsoft.com/office/drawing/2014/main" id="{68096A4D-A75F-D837-A55D-C2B38B900F3F}"/>
              </a:ext>
            </a:extLst>
          </p:cNvPr>
          <p:cNvSpPr/>
          <p:nvPr/>
        </p:nvSpPr>
        <p:spPr>
          <a:xfrm>
            <a:off x="16005429" y="206719"/>
            <a:ext cx="1768139" cy="993094"/>
          </a:xfrm>
          <a:custGeom>
            <a:avLst/>
            <a:gdLst/>
            <a:ahLst/>
            <a:cxnLst/>
            <a:rect l="l" t="t" r="r" b="b"/>
            <a:pathLst>
              <a:path w="1768139" h="993094">
                <a:moveTo>
                  <a:pt x="0" y="0"/>
                </a:moveTo>
                <a:lnTo>
                  <a:pt x="1768139" y="0"/>
                </a:lnTo>
                <a:lnTo>
                  <a:pt x="1768139" y="993094"/>
                </a:lnTo>
                <a:lnTo>
                  <a:pt x="0" y="993094"/>
                </a:lnTo>
                <a:lnTo>
                  <a:pt x="0" y="0"/>
                </a:lnTo>
                <a:close/>
              </a:path>
            </a:pathLst>
          </a:custGeom>
          <a:blipFill>
            <a:blip r:embed="rId3"/>
            <a:stretch>
              <a:fillRect/>
            </a:stretch>
          </a:blipFill>
        </p:spPr>
        <p:txBody>
          <a:bodyPr/>
          <a:lstStyle/>
          <a:p>
            <a:endParaRPr lang="en-US"/>
          </a:p>
        </p:txBody>
      </p:sp>
      <p:sp>
        <p:nvSpPr>
          <p:cNvPr id="8" name="Rectangle 7">
            <a:extLst>
              <a:ext uri="{FF2B5EF4-FFF2-40B4-BE49-F238E27FC236}">
                <a16:creationId xmlns:a16="http://schemas.microsoft.com/office/drawing/2014/main" id="{480ABE67-9322-5C42-77C7-728BA6C054B7}"/>
              </a:ext>
            </a:extLst>
          </p:cNvPr>
          <p:cNvSpPr/>
          <p:nvPr/>
        </p:nvSpPr>
        <p:spPr>
          <a:xfrm>
            <a:off x="948120" y="1931652"/>
            <a:ext cx="10024680" cy="801244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r>
              <a:rPr lang="en-US" sz="2400" dirty="0">
                <a:solidFill>
                  <a:srgbClr val="253761"/>
                </a:solidFill>
              </a:rPr>
              <a:t>Many of our callers will be inquiring on land. But have no fear, we have a roadmap for that too! </a:t>
            </a:r>
          </a:p>
          <a:p>
            <a:endParaRPr lang="en-US" sz="2400" dirty="0">
              <a:solidFill>
                <a:srgbClr val="253761"/>
              </a:solidFill>
            </a:endParaRPr>
          </a:p>
          <a:p>
            <a:r>
              <a:rPr lang="en-US" sz="2400" b="1" i="1" dirty="0">
                <a:solidFill>
                  <a:srgbClr val="253761"/>
                </a:solidFill>
              </a:rPr>
              <a:t>Intro:</a:t>
            </a:r>
            <a:br>
              <a:rPr lang="en-US" sz="2400" dirty="0">
                <a:solidFill>
                  <a:srgbClr val="253761"/>
                </a:solidFill>
              </a:rPr>
            </a:br>
            <a:r>
              <a:rPr lang="en-US" sz="2400" i="1" dirty="0">
                <a:solidFill>
                  <a:srgbClr val="253761"/>
                </a:solidFill>
              </a:rPr>
              <a:t>"I see you are looking at this piece of land in ______. Do you want to go take a look, or do you have some specific questions for me?”</a:t>
            </a:r>
          </a:p>
          <a:p>
            <a:endParaRPr lang="en-US" sz="2400" dirty="0">
              <a:solidFill>
                <a:srgbClr val="253761"/>
              </a:solidFill>
            </a:endParaRPr>
          </a:p>
          <a:p>
            <a:r>
              <a:rPr lang="en-US" sz="2400" dirty="0">
                <a:solidFill>
                  <a:srgbClr val="253761"/>
                </a:solidFill>
              </a:rPr>
              <a:t>When the caller asks you a question, use your 4-point system when you don't have the answer, ending with a question from below. Continue asking questions until you feel you have enough information to start working with this caller.</a:t>
            </a:r>
          </a:p>
          <a:p>
            <a:endParaRPr lang="en-US" sz="2400" dirty="0">
              <a:solidFill>
                <a:srgbClr val="253761"/>
              </a:solidFill>
            </a:endParaRPr>
          </a:p>
          <a:p>
            <a:r>
              <a:rPr lang="en-US" sz="2400" b="1" dirty="0">
                <a:solidFill>
                  <a:srgbClr val="253761"/>
                </a:solidFill>
              </a:rPr>
              <a:t>Dive into the 5 W's:</a:t>
            </a:r>
            <a:r>
              <a:rPr lang="en-US" sz="2400" dirty="0">
                <a:solidFill>
                  <a:srgbClr val="253761"/>
                </a:solidFill>
              </a:rPr>
              <a:t> </a:t>
            </a:r>
          </a:p>
          <a:p>
            <a:r>
              <a:rPr lang="en-US" sz="2400" dirty="0">
                <a:solidFill>
                  <a:srgbClr val="253761"/>
                </a:solidFill>
              </a:rPr>
              <a:t>Who: Have they built before or owned before? </a:t>
            </a:r>
          </a:p>
          <a:p>
            <a:r>
              <a:rPr lang="en-US" sz="2400" dirty="0">
                <a:solidFill>
                  <a:srgbClr val="253761"/>
                </a:solidFill>
              </a:rPr>
              <a:t>What: What do they want to do with the property? </a:t>
            </a:r>
          </a:p>
          <a:p>
            <a:r>
              <a:rPr lang="en-US" sz="2400" dirty="0">
                <a:solidFill>
                  <a:srgbClr val="253761"/>
                </a:solidFill>
              </a:rPr>
              <a:t>Where: Is this the only area? </a:t>
            </a:r>
          </a:p>
          <a:p>
            <a:r>
              <a:rPr lang="en-US" sz="2400" dirty="0">
                <a:solidFill>
                  <a:srgbClr val="253761"/>
                </a:solidFill>
              </a:rPr>
              <a:t>When: When are they wanting to make a move?</a:t>
            </a:r>
          </a:p>
          <a:p>
            <a:r>
              <a:rPr lang="en-US" sz="2400" dirty="0">
                <a:solidFill>
                  <a:srgbClr val="253761"/>
                </a:solidFill>
              </a:rPr>
              <a:t>Why: Why do they want to build or have a recreational property? </a:t>
            </a:r>
          </a:p>
          <a:p>
            <a:endParaRPr lang="en-US" sz="2400" dirty="0">
              <a:solidFill>
                <a:srgbClr val="253761"/>
              </a:solidFill>
            </a:endParaRPr>
          </a:p>
          <a:p>
            <a:endParaRPr lang="en-US" sz="2400" dirty="0">
              <a:solidFill>
                <a:srgbClr val="253761"/>
              </a:solidFill>
              <a:effectLst/>
            </a:endParaRPr>
          </a:p>
        </p:txBody>
      </p:sp>
      <p:pic>
        <p:nvPicPr>
          <p:cNvPr id="12" name="Picture 11" descr="Real estate agent and customers">
            <a:extLst>
              <a:ext uri="{FF2B5EF4-FFF2-40B4-BE49-F238E27FC236}">
                <a16:creationId xmlns:a16="http://schemas.microsoft.com/office/drawing/2014/main" id="{12F63A4A-74E6-240A-83AC-2B0BCDAC289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72800" y="3613775"/>
            <a:ext cx="6973681" cy="4648200"/>
          </a:xfrm>
          <a:prstGeom prst="rect">
            <a:avLst/>
          </a:prstGeom>
          <a:ln>
            <a:noFill/>
          </a:ln>
          <a:effectLst>
            <a:softEdge rad="112500"/>
          </a:effectLst>
        </p:spPr>
      </p:pic>
    </p:spTree>
    <p:extLst>
      <p:ext uri="{BB962C8B-B14F-4D97-AF65-F5344CB8AC3E}">
        <p14:creationId xmlns:p14="http://schemas.microsoft.com/office/powerpoint/2010/main" val="7341784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F565B8-A064-F72A-EBB6-8A571DA10798}"/>
            </a:ext>
          </a:extLst>
        </p:cNvPr>
        <p:cNvGrpSpPr/>
        <p:nvPr/>
      </p:nvGrpSpPr>
      <p:grpSpPr>
        <a:xfrm>
          <a:off x="0" y="0"/>
          <a:ext cx="0" cy="0"/>
          <a:chOff x="0" y="0"/>
          <a:chExt cx="0" cy="0"/>
        </a:xfrm>
      </p:grpSpPr>
      <p:grpSp>
        <p:nvGrpSpPr>
          <p:cNvPr id="3" name="Group 3">
            <a:extLst>
              <a:ext uri="{FF2B5EF4-FFF2-40B4-BE49-F238E27FC236}">
                <a16:creationId xmlns:a16="http://schemas.microsoft.com/office/drawing/2014/main" id="{6046EEBC-A9A7-1FF1-D9E5-8F52466B18C5}"/>
              </a:ext>
            </a:extLst>
          </p:cNvPr>
          <p:cNvGrpSpPr/>
          <p:nvPr/>
        </p:nvGrpSpPr>
        <p:grpSpPr>
          <a:xfrm rot="5400000">
            <a:off x="8266720" y="-8440734"/>
            <a:ext cx="1754560" cy="18288000"/>
            <a:chOff x="0" y="0"/>
            <a:chExt cx="462106" cy="4816593"/>
          </a:xfrm>
        </p:grpSpPr>
        <p:sp>
          <p:nvSpPr>
            <p:cNvPr id="4" name="Freeform 4">
              <a:extLst>
                <a:ext uri="{FF2B5EF4-FFF2-40B4-BE49-F238E27FC236}">
                  <a16:creationId xmlns:a16="http://schemas.microsoft.com/office/drawing/2014/main" id="{B65DD76E-4545-24AA-7394-E8CF5DCBBD57}"/>
                </a:ext>
              </a:extLst>
            </p:cNvPr>
            <p:cNvSpPr/>
            <p:nvPr/>
          </p:nvSpPr>
          <p:spPr>
            <a:xfrm>
              <a:off x="0" y="0"/>
              <a:ext cx="462106" cy="4816592"/>
            </a:xfrm>
            <a:custGeom>
              <a:avLst/>
              <a:gdLst/>
              <a:ahLst/>
              <a:cxnLst/>
              <a:rect l="l" t="t" r="r" b="b"/>
              <a:pathLst>
                <a:path w="462106" h="4816592">
                  <a:moveTo>
                    <a:pt x="0" y="0"/>
                  </a:moveTo>
                  <a:lnTo>
                    <a:pt x="462106" y="0"/>
                  </a:lnTo>
                  <a:lnTo>
                    <a:pt x="462106" y="4816592"/>
                  </a:lnTo>
                  <a:lnTo>
                    <a:pt x="0" y="4816592"/>
                  </a:lnTo>
                  <a:close/>
                </a:path>
              </a:pathLst>
            </a:custGeom>
            <a:solidFill>
              <a:srgbClr val="203864"/>
            </a:solidFill>
          </p:spPr>
          <p:txBody>
            <a:bodyPr/>
            <a:lstStyle/>
            <a:p>
              <a:endParaRPr lang="en-US"/>
            </a:p>
          </p:txBody>
        </p:sp>
        <p:sp>
          <p:nvSpPr>
            <p:cNvPr id="5" name="TextBox 5">
              <a:extLst>
                <a:ext uri="{FF2B5EF4-FFF2-40B4-BE49-F238E27FC236}">
                  <a16:creationId xmlns:a16="http://schemas.microsoft.com/office/drawing/2014/main" id="{90F942E4-3DA5-9E77-7D03-A12B1EFCB1AD}"/>
                </a:ext>
              </a:extLst>
            </p:cNvPr>
            <p:cNvSpPr txBox="1"/>
            <p:nvPr/>
          </p:nvSpPr>
          <p:spPr>
            <a:xfrm>
              <a:off x="0" y="-47625"/>
              <a:ext cx="462106" cy="4864218"/>
            </a:xfrm>
            <a:prstGeom prst="rect">
              <a:avLst/>
            </a:prstGeom>
          </p:spPr>
          <p:txBody>
            <a:bodyPr lIns="50800" tIns="50800" rIns="50800" bIns="50800" rtlCol="0" anchor="ctr"/>
            <a:lstStyle/>
            <a:p>
              <a:pPr algn="ctr">
                <a:lnSpc>
                  <a:spcPts val="2659"/>
                </a:lnSpc>
              </a:pPr>
              <a:endParaRPr/>
            </a:p>
          </p:txBody>
        </p:sp>
      </p:grpSp>
      <p:sp>
        <p:nvSpPr>
          <p:cNvPr id="6" name="TextBox 6">
            <a:extLst>
              <a:ext uri="{FF2B5EF4-FFF2-40B4-BE49-F238E27FC236}">
                <a16:creationId xmlns:a16="http://schemas.microsoft.com/office/drawing/2014/main" id="{C3AEEB7C-51B3-CE91-21CA-1321CE3DB588}"/>
              </a:ext>
            </a:extLst>
          </p:cNvPr>
          <p:cNvSpPr txBox="1"/>
          <p:nvPr/>
        </p:nvSpPr>
        <p:spPr>
          <a:xfrm>
            <a:off x="952119" y="434927"/>
            <a:ext cx="15053310" cy="730969"/>
          </a:xfrm>
          <a:prstGeom prst="rect">
            <a:avLst/>
          </a:prstGeom>
        </p:spPr>
        <p:txBody>
          <a:bodyPr wrap="square" lIns="0" tIns="0" rIns="0" bIns="0" rtlCol="0" anchor="t">
            <a:spAutoFit/>
          </a:bodyPr>
          <a:lstStyle/>
          <a:p>
            <a:pPr>
              <a:lnSpc>
                <a:spcPts val="6018"/>
              </a:lnSpc>
              <a:spcBef>
                <a:spcPct val="0"/>
              </a:spcBef>
            </a:pPr>
            <a:r>
              <a:rPr lang="en-US" sz="4000" dirty="0">
                <a:solidFill>
                  <a:srgbClr val="FFFFFF"/>
                </a:solidFill>
                <a:latin typeface="League Spartan"/>
              </a:rPr>
              <a:t>Land ALM – Continuation	</a:t>
            </a:r>
          </a:p>
        </p:txBody>
      </p:sp>
      <p:sp>
        <p:nvSpPr>
          <p:cNvPr id="7" name="AutoShape 7">
            <a:extLst>
              <a:ext uri="{FF2B5EF4-FFF2-40B4-BE49-F238E27FC236}">
                <a16:creationId xmlns:a16="http://schemas.microsoft.com/office/drawing/2014/main" id="{39B12D51-8DC2-2BDF-9172-B373344D45F3}"/>
              </a:ext>
            </a:extLst>
          </p:cNvPr>
          <p:cNvSpPr/>
          <p:nvPr/>
        </p:nvSpPr>
        <p:spPr>
          <a:xfrm>
            <a:off x="953191" y="1192215"/>
            <a:ext cx="2618740" cy="0"/>
          </a:xfrm>
          <a:prstGeom prst="line">
            <a:avLst/>
          </a:prstGeom>
          <a:ln w="38100" cap="flat">
            <a:solidFill>
              <a:schemeClr val="bg1"/>
            </a:solidFill>
            <a:prstDash val="solid"/>
            <a:headEnd type="none" w="sm" len="sm"/>
            <a:tailEnd type="none" w="sm" len="sm"/>
          </a:ln>
        </p:spPr>
        <p:txBody>
          <a:bodyPr/>
          <a:lstStyle/>
          <a:p>
            <a:endParaRPr lang="en-US"/>
          </a:p>
        </p:txBody>
      </p:sp>
      <p:sp>
        <p:nvSpPr>
          <p:cNvPr id="38" name="Freeform 38">
            <a:extLst>
              <a:ext uri="{FF2B5EF4-FFF2-40B4-BE49-F238E27FC236}">
                <a16:creationId xmlns:a16="http://schemas.microsoft.com/office/drawing/2014/main" id="{938536FA-6E54-32D8-F5C9-DDDCEDC511C5}"/>
              </a:ext>
            </a:extLst>
          </p:cNvPr>
          <p:cNvSpPr/>
          <p:nvPr/>
        </p:nvSpPr>
        <p:spPr>
          <a:xfrm>
            <a:off x="16005429" y="206719"/>
            <a:ext cx="1768139" cy="993094"/>
          </a:xfrm>
          <a:custGeom>
            <a:avLst/>
            <a:gdLst/>
            <a:ahLst/>
            <a:cxnLst/>
            <a:rect l="l" t="t" r="r" b="b"/>
            <a:pathLst>
              <a:path w="1768139" h="993094">
                <a:moveTo>
                  <a:pt x="0" y="0"/>
                </a:moveTo>
                <a:lnTo>
                  <a:pt x="1768139" y="0"/>
                </a:lnTo>
                <a:lnTo>
                  <a:pt x="1768139" y="993094"/>
                </a:lnTo>
                <a:lnTo>
                  <a:pt x="0" y="993094"/>
                </a:lnTo>
                <a:lnTo>
                  <a:pt x="0" y="0"/>
                </a:lnTo>
                <a:close/>
              </a:path>
            </a:pathLst>
          </a:custGeom>
          <a:blipFill>
            <a:blip r:embed="rId3"/>
            <a:stretch>
              <a:fillRect/>
            </a:stretch>
          </a:blipFill>
        </p:spPr>
        <p:txBody>
          <a:bodyPr/>
          <a:lstStyle/>
          <a:p>
            <a:endParaRPr lang="en-US"/>
          </a:p>
        </p:txBody>
      </p:sp>
      <p:sp>
        <p:nvSpPr>
          <p:cNvPr id="8" name="Rectangle 7">
            <a:extLst>
              <a:ext uri="{FF2B5EF4-FFF2-40B4-BE49-F238E27FC236}">
                <a16:creationId xmlns:a16="http://schemas.microsoft.com/office/drawing/2014/main" id="{BAC3A4A8-8B96-22B3-83DF-4B9F6D296B8B}"/>
              </a:ext>
            </a:extLst>
          </p:cNvPr>
          <p:cNvSpPr/>
          <p:nvPr/>
        </p:nvSpPr>
        <p:spPr>
          <a:xfrm>
            <a:off x="948120" y="1931652"/>
            <a:ext cx="10024680" cy="801244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r>
              <a:rPr lang="en-US" sz="2400" b="1" u="sng" dirty="0">
                <a:solidFill>
                  <a:srgbClr val="253761"/>
                </a:solidFill>
              </a:rPr>
              <a:t>Other questions:</a:t>
            </a:r>
            <a:r>
              <a:rPr lang="en-US" sz="2400" dirty="0">
                <a:solidFill>
                  <a:srgbClr val="253761"/>
                </a:solidFill>
              </a:rPr>
              <a:t> </a:t>
            </a:r>
          </a:p>
          <a:p>
            <a:r>
              <a:rPr lang="en-US" sz="2400" dirty="0">
                <a:solidFill>
                  <a:srgbClr val="253761"/>
                </a:solidFill>
              </a:rPr>
              <a:t>How familiar are they with the area? </a:t>
            </a:r>
          </a:p>
          <a:p>
            <a:r>
              <a:rPr lang="en-US" sz="2400" dirty="0">
                <a:solidFill>
                  <a:srgbClr val="253761"/>
                </a:solidFill>
              </a:rPr>
              <a:t>How far down the rabbit hole have they gone? </a:t>
            </a:r>
          </a:p>
          <a:p>
            <a:r>
              <a:rPr lang="en-US" sz="2400" dirty="0">
                <a:solidFill>
                  <a:srgbClr val="253761"/>
                </a:solidFill>
              </a:rPr>
              <a:t>Are you cash or looking at financing? </a:t>
            </a:r>
          </a:p>
          <a:p>
            <a:r>
              <a:rPr lang="en-US" sz="2400" b="1" dirty="0">
                <a:solidFill>
                  <a:srgbClr val="253761"/>
                </a:solidFill>
              </a:rPr>
              <a:t>Wrap Up:</a:t>
            </a:r>
            <a:endParaRPr lang="en-US" sz="2400" dirty="0">
              <a:solidFill>
                <a:srgbClr val="253761"/>
              </a:solidFill>
            </a:endParaRPr>
          </a:p>
          <a:p>
            <a:r>
              <a:rPr lang="en-US" sz="2400" dirty="0">
                <a:solidFill>
                  <a:srgbClr val="253761"/>
                </a:solidFill>
              </a:rPr>
              <a:t> </a:t>
            </a:r>
          </a:p>
          <a:p>
            <a:r>
              <a:rPr lang="en-US" sz="2400" b="1" dirty="0">
                <a:solidFill>
                  <a:srgbClr val="253761"/>
                </a:solidFill>
              </a:rPr>
              <a:t>Tour That Property (or others) or Meeting to review information needed</a:t>
            </a:r>
            <a:endParaRPr lang="en-US" sz="2400" dirty="0">
              <a:solidFill>
                <a:srgbClr val="253761"/>
              </a:solidFill>
            </a:endParaRPr>
          </a:p>
          <a:p>
            <a:r>
              <a:rPr lang="en-US" sz="2400" dirty="0">
                <a:solidFill>
                  <a:srgbClr val="253761"/>
                </a:solidFill>
              </a:rPr>
              <a:t>You now will give them 2 options for next steps. You can meet at the property or you can schedule a meeting (via zoom or in person) to review the information you need to go find.</a:t>
            </a:r>
          </a:p>
          <a:p>
            <a:endParaRPr lang="en-US" sz="2400" dirty="0">
              <a:solidFill>
                <a:srgbClr val="253761"/>
              </a:solidFill>
            </a:endParaRPr>
          </a:p>
          <a:p>
            <a:r>
              <a:rPr lang="en-US" sz="2400" dirty="0">
                <a:solidFill>
                  <a:srgbClr val="253761"/>
                </a:solidFill>
              </a:rPr>
              <a:t>Example: “Ok, so I'm going to gather up that information, and I want to take a peak at a couple other properties too. Do you want to get boots on the ground and meet out at this property and walk and talk? Or we can pop onto zoom and go over this stuff."</a:t>
            </a:r>
          </a:p>
          <a:p>
            <a:r>
              <a:rPr lang="en-US" sz="2400" dirty="0">
                <a:solidFill>
                  <a:srgbClr val="253761"/>
                </a:solidFill>
              </a:rPr>
              <a:t> </a:t>
            </a:r>
          </a:p>
          <a:p>
            <a:endParaRPr lang="en-US" sz="2400" dirty="0">
              <a:solidFill>
                <a:srgbClr val="253761"/>
              </a:solidFill>
            </a:endParaRPr>
          </a:p>
          <a:p>
            <a:r>
              <a:rPr lang="en-US" sz="2400" dirty="0">
                <a:solidFill>
                  <a:srgbClr val="253761"/>
                </a:solidFill>
              </a:rPr>
              <a:t> </a:t>
            </a:r>
          </a:p>
          <a:p>
            <a:r>
              <a:rPr lang="en-US" sz="2400" dirty="0">
                <a:solidFill>
                  <a:srgbClr val="253761"/>
                </a:solidFill>
              </a:rPr>
              <a:t> </a:t>
            </a:r>
          </a:p>
          <a:p>
            <a:r>
              <a:rPr lang="en-US" sz="2400" dirty="0">
                <a:solidFill>
                  <a:srgbClr val="253761"/>
                </a:solidFill>
              </a:rPr>
              <a:t> </a:t>
            </a:r>
          </a:p>
        </p:txBody>
      </p:sp>
      <p:pic>
        <p:nvPicPr>
          <p:cNvPr id="12" name="Picture 11" descr="Real estate agent and customers">
            <a:extLst>
              <a:ext uri="{FF2B5EF4-FFF2-40B4-BE49-F238E27FC236}">
                <a16:creationId xmlns:a16="http://schemas.microsoft.com/office/drawing/2014/main" id="{07CCADCA-C5DA-1197-BD0B-4D477A590CF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72800" y="3613775"/>
            <a:ext cx="6973681" cy="4648200"/>
          </a:xfrm>
          <a:prstGeom prst="rect">
            <a:avLst/>
          </a:prstGeom>
          <a:ln>
            <a:noFill/>
          </a:ln>
          <a:effectLst>
            <a:softEdge rad="112500"/>
          </a:effectLst>
        </p:spPr>
      </p:pic>
    </p:spTree>
    <p:extLst>
      <p:ext uri="{BB962C8B-B14F-4D97-AF65-F5344CB8AC3E}">
        <p14:creationId xmlns:p14="http://schemas.microsoft.com/office/powerpoint/2010/main" val="8953850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0B0119-EC38-ABF2-8267-AD7FBE378D92}"/>
            </a:ext>
          </a:extLst>
        </p:cNvPr>
        <p:cNvGrpSpPr/>
        <p:nvPr/>
      </p:nvGrpSpPr>
      <p:grpSpPr>
        <a:xfrm>
          <a:off x="0" y="0"/>
          <a:ext cx="0" cy="0"/>
          <a:chOff x="0" y="0"/>
          <a:chExt cx="0" cy="0"/>
        </a:xfrm>
      </p:grpSpPr>
      <p:grpSp>
        <p:nvGrpSpPr>
          <p:cNvPr id="3" name="Group 3">
            <a:extLst>
              <a:ext uri="{FF2B5EF4-FFF2-40B4-BE49-F238E27FC236}">
                <a16:creationId xmlns:a16="http://schemas.microsoft.com/office/drawing/2014/main" id="{4EC65538-0D14-CF84-29D9-2E08C18D88F1}"/>
              </a:ext>
            </a:extLst>
          </p:cNvPr>
          <p:cNvGrpSpPr/>
          <p:nvPr/>
        </p:nvGrpSpPr>
        <p:grpSpPr>
          <a:xfrm rot="5400000">
            <a:off x="8266720" y="-8440734"/>
            <a:ext cx="1754560" cy="18288000"/>
            <a:chOff x="0" y="0"/>
            <a:chExt cx="462106" cy="4816593"/>
          </a:xfrm>
        </p:grpSpPr>
        <p:sp>
          <p:nvSpPr>
            <p:cNvPr id="4" name="Freeform 4">
              <a:extLst>
                <a:ext uri="{FF2B5EF4-FFF2-40B4-BE49-F238E27FC236}">
                  <a16:creationId xmlns:a16="http://schemas.microsoft.com/office/drawing/2014/main" id="{8B940370-177E-EECD-DD4E-99C7B3A23A64}"/>
                </a:ext>
              </a:extLst>
            </p:cNvPr>
            <p:cNvSpPr/>
            <p:nvPr/>
          </p:nvSpPr>
          <p:spPr>
            <a:xfrm>
              <a:off x="0" y="0"/>
              <a:ext cx="462106" cy="4816592"/>
            </a:xfrm>
            <a:custGeom>
              <a:avLst/>
              <a:gdLst/>
              <a:ahLst/>
              <a:cxnLst/>
              <a:rect l="l" t="t" r="r" b="b"/>
              <a:pathLst>
                <a:path w="462106" h="4816592">
                  <a:moveTo>
                    <a:pt x="0" y="0"/>
                  </a:moveTo>
                  <a:lnTo>
                    <a:pt x="462106" y="0"/>
                  </a:lnTo>
                  <a:lnTo>
                    <a:pt x="462106" y="4816592"/>
                  </a:lnTo>
                  <a:lnTo>
                    <a:pt x="0" y="4816592"/>
                  </a:lnTo>
                  <a:close/>
                </a:path>
              </a:pathLst>
            </a:custGeom>
            <a:solidFill>
              <a:srgbClr val="203864"/>
            </a:solidFill>
          </p:spPr>
          <p:txBody>
            <a:bodyPr/>
            <a:lstStyle/>
            <a:p>
              <a:endParaRPr lang="en-US"/>
            </a:p>
          </p:txBody>
        </p:sp>
        <p:sp>
          <p:nvSpPr>
            <p:cNvPr id="5" name="TextBox 5">
              <a:extLst>
                <a:ext uri="{FF2B5EF4-FFF2-40B4-BE49-F238E27FC236}">
                  <a16:creationId xmlns:a16="http://schemas.microsoft.com/office/drawing/2014/main" id="{A7BEF373-29A7-F0EB-3D15-897B28365AB2}"/>
                </a:ext>
              </a:extLst>
            </p:cNvPr>
            <p:cNvSpPr txBox="1"/>
            <p:nvPr/>
          </p:nvSpPr>
          <p:spPr>
            <a:xfrm>
              <a:off x="0" y="-47625"/>
              <a:ext cx="462106" cy="4864218"/>
            </a:xfrm>
            <a:prstGeom prst="rect">
              <a:avLst/>
            </a:prstGeom>
          </p:spPr>
          <p:txBody>
            <a:bodyPr lIns="50800" tIns="50800" rIns="50800" bIns="50800" rtlCol="0" anchor="ctr"/>
            <a:lstStyle/>
            <a:p>
              <a:pPr algn="ctr">
                <a:lnSpc>
                  <a:spcPts val="2659"/>
                </a:lnSpc>
              </a:pPr>
              <a:endParaRPr/>
            </a:p>
          </p:txBody>
        </p:sp>
      </p:grpSp>
      <p:sp>
        <p:nvSpPr>
          <p:cNvPr id="6" name="TextBox 6">
            <a:extLst>
              <a:ext uri="{FF2B5EF4-FFF2-40B4-BE49-F238E27FC236}">
                <a16:creationId xmlns:a16="http://schemas.microsoft.com/office/drawing/2014/main" id="{B7D6F464-40E3-F660-D8E7-8DB435D93DB3}"/>
              </a:ext>
            </a:extLst>
          </p:cNvPr>
          <p:cNvSpPr txBox="1"/>
          <p:nvPr/>
        </p:nvSpPr>
        <p:spPr>
          <a:xfrm>
            <a:off x="952119" y="434927"/>
            <a:ext cx="15053310" cy="730969"/>
          </a:xfrm>
          <a:prstGeom prst="rect">
            <a:avLst/>
          </a:prstGeom>
        </p:spPr>
        <p:txBody>
          <a:bodyPr wrap="square" lIns="0" tIns="0" rIns="0" bIns="0" rtlCol="0" anchor="t">
            <a:spAutoFit/>
          </a:bodyPr>
          <a:lstStyle/>
          <a:p>
            <a:pPr>
              <a:lnSpc>
                <a:spcPts val="6018"/>
              </a:lnSpc>
              <a:spcBef>
                <a:spcPct val="0"/>
              </a:spcBef>
            </a:pPr>
            <a:r>
              <a:rPr lang="en-US" sz="4000" dirty="0">
                <a:solidFill>
                  <a:srgbClr val="FFFFFF"/>
                </a:solidFill>
                <a:latin typeface="League Spartan"/>
              </a:rPr>
              <a:t>Things to bring to land appointment</a:t>
            </a:r>
          </a:p>
        </p:txBody>
      </p:sp>
      <p:sp>
        <p:nvSpPr>
          <p:cNvPr id="7" name="AutoShape 7">
            <a:extLst>
              <a:ext uri="{FF2B5EF4-FFF2-40B4-BE49-F238E27FC236}">
                <a16:creationId xmlns:a16="http://schemas.microsoft.com/office/drawing/2014/main" id="{3F37179E-8992-51A1-A874-C80602C8A577}"/>
              </a:ext>
            </a:extLst>
          </p:cNvPr>
          <p:cNvSpPr/>
          <p:nvPr/>
        </p:nvSpPr>
        <p:spPr>
          <a:xfrm>
            <a:off x="953191" y="1192215"/>
            <a:ext cx="2618740" cy="0"/>
          </a:xfrm>
          <a:prstGeom prst="line">
            <a:avLst/>
          </a:prstGeom>
          <a:ln w="38100" cap="flat">
            <a:solidFill>
              <a:schemeClr val="bg1"/>
            </a:solidFill>
            <a:prstDash val="solid"/>
            <a:headEnd type="none" w="sm" len="sm"/>
            <a:tailEnd type="none" w="sm" len="sm"/>
          </a:ln>
        </p:spPr>
        <p:txBody>
          <a:bodyPr/>
          <a:lstStyle/>
          <a:p>
            <a:endParaRPr lang="en-US"/>
          </a:p>
        </p:txBody>
      </p:sp>
      <p:sp>
        <p:nvSpPr>
          <p:cNvPr id="38" name="Freeform 38">
            <a:extLst>
              <a:ext uri="{FF2B5EF4-FFF2-40B4-BE49-F238E27FC236}">
                <a16:creationId xmlns:a16="http://schemas.microsoft.com/office/drawing/2014/main" id="{A76DF5F8-9C2A-2DAA-AA1C-482B2FCF7B69}"/>
              </a:ext>
            </a:extLst>
          </p:cNvPr>
          <p:cNvSpPr/>
          <p:nvPr/>
        </p:nvSpPr>
        <p:spPr>
          <a:xfrm>
            <a:off x="16005429" y="206719"/>
            <a:ext cx="1768139" cy="993094"/>
          </a:xfrm>
          <a:custGeom>
            <a:avLst/>
            <a:gdLst/>
            <a:ahLst/>
            <a:cxnLst/>
            <a:rect l="l" t="t" r="r" b="b"/>
            <a:pathLst>
              <a:path w="1768139" h="993094">
                <a:moveTo>
                  <a:pt x="0" y="0"/>
                </a:moveTo>
                <a:lnTo>
                  <a:pt x="1768139" y="0"/>
                </a:lnTo>
                <a:lnTo>
                  <a:pt x="1768139" y="993094"/>
                </a:lnTo>
                <a:lnTo>
                  <a:pt x="0" y="993094"/>
                </a:lnTo>
                <a:lnTo>
                  <a:pt x="0" y="0"/>
                </a:lnTo>
                <a:close/>
              </a:path>
            </a:pathLst>
          </a:custGeom>
          <a:blipFill>
            <a:blip r:embed="rId3"/>
            <a:stretch>
              <a:fillRect/>
            </a:stretch>
          </a:blipFill>
        </p:spPr>
        <p:txBody>
          <a:bodyPr/>
          <a:lstStyle/>
          <a:p>
            <a:endParaRPr lang="en-US"/>
          </a:p>
        </p:txBody>
      </p:sp>
      <p:sp>
        <p:nvSpPr>
          <p:cNvPr id="8" name="Rectangle 7">
            <a:extLst>
              <a:ext uri="{FF2B5EF4-FFF2-40B4-BE49-F238E27FC236}">
                <a16:creationId xmlns:a16="http://schemas.microsoft.com/office/drawing/2014/main" id="{0AEEB103-B539-B9C8-791D-3F14F75A02C2}"/>
              </a:ext>
            </a:extLst>
          </p:cNvPr>
          <p:cNvSpPr/>
          <p:nvPr/>
        </p:nvSpPr>
        <p:spPr>
          <a:xfrm>
            <a:off x="545784" y="1931651"/>
            <a:ext cx="10024680" cy="801244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endParaRPr lang="en-US" sz="2800" b="1" dirty="0">
              <a:solidFill>
                <a:srgbClr val="253761"/>
              </a:solidFill>
              <a:latin typeface="Sitka Text" pitchFamily="2" charset="0"/>
            </a:endParaRPr>
          </a:p>
          <a:p>
            <a:r>
              <a:rPr lang="en-US" sz="2800" b="1" dirty="0">
                <a:solidFill>
                  <a:srgbClr val="253761"/>
                </a:solidFill>
                <a:latin typeface="Sitka Text" pitchFamily="2" charset="0"/>
              </a:rPr>
              <a:t>1. Proper Footwear</a:t>
            </a:r>
          </a:p>
          <a:p>
            <a:r>
              <a:rPr lang="en-US" sz="2800" b="1" dirty="0">
                <a:solidFill>
                  <a:srgbClr val="253761"/>
                </a:solidFill>
                <a:latin typeface="Sitka Text" pitchFamily="2" charset="0"/>
              </a:rPr>
              <a:t>Hiking boots or waterproof boots</a:t>
            </a:r>
            <a:br>
              <a:rPr lang="en-US" sz="2800" dirty="0">
                <a:solidFill>
                  <a:srgbClr val="253761"/>
                </a:solidFill>
                <a:latin typeface="Sitka Text" pitchFamily="2" charset="0"/>
              </a:rPr>
            </a:br>
            <a:r>
              <a:rPr lang="en-US" sz="2800" dirty="0">
                <a:solidFill>
                  <a:srgbClr val="253761"/>
                </a:solidFill>
                <a:latin typeface="Sitka Text" pitchFamily="2" charset="0"/>
              </a:rPr>
              <a:t>Land in WA is often muddy, uneven, or overgrown. Sneakers won’t cut it.</a:t>
            </a:r>
          </a:p>
          <a:p>
            <a:endParaRPr lang="en-US" sz="2800" dirty="0">
              <a:solidFill>
                <a:srgbClr val="253761"/>
              </a:solidFill>
              <a:latin typeface="Sitka Text" pitchFamily="2" charset="0"/>
            </a:endParaRPr>
          </a:p>
          <a:p>
            <a:r>
              <a:rPr lang="en-US" sz="2800" b="1" dirty="0">
                <a:solidFill>
                  <a:srgbClr val="253761"/>
                </a:solidFill>
                <a:latin typeface="Sitka Text" pitchFamily="2" charset="0"/>
              </a:rPr>
              <a:t>2. Weather-Ready Clothing</a:t>
            </a:r>
          </a:p>
          <a:p>
            <a:r>
              <a:rPr lang="en-US" sz="2800" b="1" dirty="0">
                <a:solidFill>
                  <a:srgbClr val="253761"/>
                </a:solidFill>
                <a:latin typeface="Sitka Text" pitchFamily="2" charset="0"/>
              </a:rPr>
              <a:t>Rain jacket</a:t>
            </a:r>
            <a:r>
              <a:rPr lang="en-US" sz="2800" dirty="0">
                <a:solidFill>
                  <a:srgbClr val="253761"/>
                </a:solidFill>
                <a:latin typeface="Sitka Text" pitchFamily="2" charset="0"/>
              </a:rPr>
              <a:t> (Washington essential)</a:t>
            </a:r>
          </a:p>
          <a:p>
            <a:endParaRPr lang="en-US" sz="2800" dirty="0">
              <a:solidFill>
                <a:srgbClr val="253761"/>
              </a:solidFill>
              <a:latin typeface="Sitka Text" pitchFamily="2" charset="0"/>
            </a:endParaRPr>
          </a:p>
          <a:p>
            <a:r>
              <a:rPr lang="en-US" sz="2800" dirty="0">
                <a:solidFill>
                  <a:srgbClr val="253761"/>
                </a:solidFill>
                <a:latin typeface="Sitka Text" pitchFamily="2" charset="0"/>
              </a:rPr>
              <a:t>3.</a:t>
            </a:r>
            <a:r>
              <a:rPr lang="en-US" sz="2800" b="1" dirty="0">
                <a:solidFill>
                  <a:srgbClr val="253761"/>
                </a:solidFill>
                <a:latin typeface="Sitka Text" pitchFamily="2" charset="0"/>
              </a:rPr>
              <a:t> Navigation &amp; Property Tools</a:t>
            </a:r>
          </a:p>
          <a:p>
            <a:r>
              <a:rPr lang="en-US" sz="2800" b="1" dirty="0">
                <a:solidFill>
                  <a:srgbClr val="253761"/>
                </a:solidFill>
                <a:latin typeface="Sitka Text" pitchFamily="2" charset="0"/>
              </a:rPr>
              <a:t>Printed parcel map</a:t>
            </a:r>
            <a:endParaRPr lang="en-US" sz="2800" dirty="0">
              <a:solidFill>
                <a:srgbClr val="253761"/>
              </a:solidFill>
              <a:latin typeface="Sitka Text" pitchFamily="2" charset="0"/>
            </a:endParaRPr>
          </a:p>
          <a:p>
            <a:r>
              <a:rPr lang="en-US" sz="2800" b="1" dirty="0">
                <a:solidFill>
                  <a:srgbClr val="253761"/>
                </a:solidFill>
                <a:latin typeface="Sitka Text" pitchFamily="2" charset="0"/>
              </a:rPr>
              <a:t>GIS map screenshots</a:t>
            </a:r>
            <a:r>
              <a:rPr lang="en-US" sz="2800" dirty="0">
                <a:solidFill>
                  <a:srgbClr val="253761"/>
                </a:solidFill>
                <a:latin typeface="Sitka Text" pitchFamily="2" charset="0"/>
              </a:rPr>
              <a:t> (county, wetlands, slope, topo, zoning overlays)</a:t>
            </a:r>
          </a:p>
          <a:p>
            <a:r>
              <a:rPr lang="en-US" sz="2800" b="1" dirty="0">
                <a:solidFill>
                  <a:srgbClr val="253761"/>
                </a:solidFill>
                <a:latin typeface="Sitka Text" pitchFamily="2" charset="0"/>
              </a:rPr>
              <a:t>Compass or GPS app</a:t>
            </a:r>
            <a:endParaRPr lang="en-US" sz="2800" dirty="0">
              <a:solidFill>
                <a:srgbClr val="253761"/>
              </a:solidFill>
              <a:latin typeface="Sitka Text" pitchFamily="2" charset="0"/>
            </a:endParaRPr>
          </a:p>
          <a:p>
            <a:endParaRPr lang="en-US" sz="2800" dirty="0">
              <a:solidFill>
                <a:srgbClr val="253761"/>
              </a:solidFill>
              <a:latin typeface="Sitka Text" pitchFamily="2" charset="0"/>
            </a:endParaRPr>
          </a:p>
        </p:txBody>
      </p:sp>
      <p:pic>
        <p:nvPicPr>
          <p:cNvPr id="12" name="Picture 11" descr="Real estate agent and customers">
            <a:extLst>
              <a:ext uri="{FF2B5EF4-FFF2-40B4-BE49-F238E27FC236}">
                <a16:creationId xmlns:a16="http://schemas.microsoft.com/office/drawing/2014/main" id="{2AA967CC-14B5-D288-273F-9850DEFAA0B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72800" y="3613775"/>
            <a:ext cx="6973681" cy="4648200"/>
          </a:xfrm>
          <a:prstGeom prst="rect">
            <a:avLst/>
          </a:prstGeom>
          <a:ln>
            <a:noFill/>
          </a:ln>
          <a:effectLst>
            <a:softEdge rad="112500"/>
          </a:effectLst>
        </p:spPr>
      </p:pic>
    </p:spTree>
    <p:extLst>
      <p:ext uri="{BB962C8B-B14F-4D97-AF65-F5344CB8AC3E}">
        <p14:creationId xmlns:p14="http://schemas.microsoft.com/office/powerpoint/2010/main" val="3380102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B4BD4B-4350-DFEA-AC30-B25E8A096AE4}"/>
            </a:ext>
          </a:extLst>
        </p:cNvPr>
        <p:cNvGrpSpPr/>
        <p:nvPr/>
      </p:nvGrpSpPr>
      <p:grpSpPr>
        <a:xfrm>
          <a:off x="0" y="0"/>
          <a:ext cx="0" cy="0"/>
          <a:chOff x="0" y="0"/>
          <a:chExt cx="0" cy="0"/>
        </a:xfrm>
      </p:grpSpPr>
      <p:sp>
        <p:nvSpPr>
          <p:cNvPr id="12" name="TextBox 12">
            <a:extLst>
              <a:ext uri="{FF2B5EF4-FFF2-40B4-BE49-F238E27FC236}">
                <a16:creationId xmlns:a16="http://schemas.microsoft.com/office/drawing/2014/main" id="{C6D4FFF8-3C70-2711-99EF-452D86F61D4E}"/>
              </a:ext>
            </a:extLst>
          </p:cNvPr>
          <p:cNvSpPr txBox="1"/>
          <p:nvPr/>
        </p:nvSpPr>
        <p:spPr>
          <a:xfrm>
            <a:off x="685800" y="1084568"/>
            <a:ext cx="6369490" cy="734817"/>
          </a:xfrm>
          <a:prstGeom prst="rect">
            <a:avLst/>
          </a:prstGeom>
        </p:spPr>
        <p:txBody>
          <a:bodyPr lIns="0" tIns="0" rIns="0" bIns="0" rtlCol="0" anchor="t">
            <a:spAutoFit/>
          </a:bodyPr>
          <a:lstStyle/>
          <a:p>
            <a:pPr>
              <a:lnSpc>
                <a:spcPts val="6185"/>
              </a:lnSpc>
            </a:pPr>
            <a:r>
              <a:rPr lang="en-US" sz="3600">
                <a:solidFill>
                  <a:srgbClr val="253761"/>
                </a:solidFill>
                <a:latin typeface="League Spartan"/>
                <a:sym typeface="League Spartan"/>
              </a:rPr>
              <a:t>Agenda</a:t>
            </a:r>
            <a:endParaRPr lang="en-US"/>
          </a:p>
        </p:txBody>
      </p:sp>
      <p:grpSp>
        <p:nvGrpSpPr>
          <p:cNvPr id="18" name="Group 17">
            <a:extLst>
              <a:ext uri="{FF2B5EF4-FFF2-40B4-BE49-F238E27FC236}">
                <a16:creationId xmlns:a16="http://schemas.microsoft.com/office/drawing/2014/main" id="{6B87D112-C6C6-DB06-E6A2-E40C3A148FDE}"/>
              </a:ext>
            </a:extLst>
          </p:cNvPr>
          <p:cNvGrpSpPr/>
          <p:nvPr/>
        </p:nvGrpSpPr>
        <p:grpSpPr>
          <a:xfrm>
            <a:off x="7706108" y="-120968"/>
            <a:ext cx="10581892" cy="10528935"/>
            <a:chOff x="7706108" y="-120968"/>
            <a:chExt cx="10581892" cy="10528935"/>
          </a:xfrm>
        </p:grpSpPr>
        <p:grpSp>
          <p:nvGrpSpPr>
            <p:cNvPr id="3" name="Group 3">
              <a:extLst>
                <a:ext uri="{FF2B5EF4-FFF2-40B4-BE49-F238E27FC236}">
                  <a16:creationId xmlns:a16="http://schemas.microsoft.com/office/drawing/2014/main" id="{3A0CD04E-155E-CCC0-3D9A-D20F3429C189}"/>
                </a:ext>
              </a:extLst>
            </p:cNvPr>
            <p:cNvGrpSpPr/>
            <p:nvPr/>
          </p:nvGrpSpPr>
          <p:grpSpPr>
            <a:xfrm>
              <a:off x="15201900" y="0"/>
              <a:ext cx="3086100" cy="10287000"/>
              <a:chOff x="0" y="0"/>
              <a:chExt cx="812800" cy="2709333"/>
            </a:xfrm>
          </p:grpSpPr>
          <p:sp>
            <p:nvSpPr>
              <p:cNvPr id="4" name="Freeform 4">
                <a:extLst>
                  <a:ext uri="{FF2B5EF4-FFF2-40B4-BE49-F238E27FC236}">
                    <a16:creationId xmlns:a16="http://schemas.microsoft.com/office/drawing/2014/main" id="{EB91BBC0-619D-CD6D-D63A-6BD4001A1436}"/>
                  </a:ext>
                </a:extLst>
              </p:cNvPr>
              <p:cNvSpPr/>
              <p:nvPr/>
            </p:nvSpPr>
            <p:spPr>
              <a:xfrm>
                <a:off x="0" y="0"/>
                <a:ext cx="812800" cy="2709333"/>
              </a:xfrm>
              <a:custGeom>
                <a:avLst/>
                <a:gdLst/>
                <a:ahLst/>
                <a:cxnLst/>
                <a:rect l="l" t="t" r="r" b="b"/>
                <a:pathLst>
                  <a:path w="812800" h="2709333">
                    <a:moveTo>
                      <a:pt x="0" y="0"/>
                    </a:moveTo>
                    <a:lnTo>
                      <a:pt x="812800" y="0"/>
                    </a:lnTo>
                    <a:lnTo>
                      <a:pt x="812800" y="2709333"/>
                    </a:lnTo>
                    <a:lnTo>
                      <a:pt x="0" y="2709333"/>
                    </a:lnTo>
                    <a:close/>
                  </a:path>
                </a:pathLst>
              </a:custGeom>
              <a:solidFill>
                <a:srgbClr val="203864"/>
              </a:solidFill>
            </p:spPr>
            <p:txBody>
              <a:bodyPr/>
              <a:lstStyle/>
              <a:p>
                <a:endParaRPr lang="en-US"/>
              </a:p>
            </p:txBody>
          </p:sp>
          <p:sp>
            <p:nvSpPr>
              <p:cNvPr id="5" name="TextBox 5">
                <a:extLst>
                  <a:ext uri="{FF2B5EF4-FFF2-40B4-BE49-F238E27FC236}">
                    <a16:creationId xmlns:a16="http://schemas.microsoft.com/office/drawing/2014/main" id="{BB7608DA-2196-9EC1-4C87-FB21AFBA98AF}"/>
                  </a:ext>
                </a:extLst>
              </p:cNvPr>
              <p:cNvSpPr txBox="1"/>
              <p:nvPr/>
            </p:nvSpPr>
            <p:spPr>
              <a:xfrm>
                <a:off x="0" y="-47625"/>
                <a:ext cx="812800" cy="2756958"/>
              </a:xfrm>
              <a:prstGeom prst="rect">
                <a:avLst/>
              </a:prstGeom>
            </p:spPr>
            <p:txBody>
              <a:bodyPr lIns="50800" tIns="50800" rIns="50800" bIns="50800" rtlCol="0" anchor="ctr"/>
              <a:lstStyle/>
              <a:p>
                <a:pPr algn="ctr">
                  <a:lnSpc>
                    <a:spcPts val="2659"/>
                  </a:lnSpc>
                </a:pPr>
                <a:endParaRPr/>
              </a:p>
            </p:txBody>
          </p:sp>
        </p:grpSp>
        <p:grpSp>
          <p:nvGrpSpPr>
            <p:cNvPr id="6" name="Group 6">
              <a:extLst>
                <a:ext uri="{FF2B5EF4-FFF2-40B4-BE49-F238E27FC236}">
                  <a16:creationId xmlns:a16="http://schemas.microsoft.com/office/drawing/2014/main" id="{63870EC3-D186-7445-B7DE-ADB254288EF1}"/>
                </a:ext>
              </a:extLst>
            </p:cNvPr>
            <p:cNvGrpSpPr>
              <a:grpSpLocks noChangeAspect="1"/>
            </p:cNvGrpSpPr>
            <p:nvPr/>
          </p:nvGrpSpPr>
          <p:grpSpPr>
            <a:xfrm>
              <a:off x="12711240" y="-120968"/>
              <a:ext cx="2466847" cy="10528935"/>
              <a:chOff x="0" y="0"/>
              <a:chExt cx="786130" cy="3355340"/>
            </a:xfrm>
          </p:grpSpPr>
          <p:sp>
            <p:nvSpPr>
              <p:cNvPr id="7" name="Freeform 7">
                <a:extLst>
                  <a:ext uri="{FF2B5EF4-FFF2-40B4-BE49-F238E27FC236}">
                    <a16:creationId xmlns:a16="http://schemas.microsoft.com/office/drawing/2014/main" id="{E8611874-D7A5-9FB1-6948-A8BAF83C882F}"/>
                  </a:ext>
                </a:extLst>
              </p:cNvPr>
              <p:cNvSpPr/>
              <p:nvPr/>
            </p:nvSpPr>
            <p:spPr>
              <a:xfrm>
                <a:off x="0" y="0"/>
                <a:ext cx="786130" cy="3355340"/>
              </a:xfrm>
              <a:custGeom>
                <a:avLst/>
                <a:gdLst/>
                <a:ahLst/>
                <a:cxnLst/>
                <a:rect l="l" t="t" r="r" b="b"/>
                <a:pathLst>
                  <a:path w="786130" h="3355340">
                    <a:moveTo>
                      <a:pt x="0" y="0"/>
                    </a:moveTo>
                    <a:lnTo>
                      <a:pt x="786130" y="0"/>
                    </a:lnTo>
                    <a:lnTo>
                      <a:pt x="786130" y="3355340"/>
                    </a:lnTo>
                    <a:lnTo>
                      <a:pt x="0" y="3355340"/>
                    </a:lnTo>
                    <a:close/>
                  </a:path>
                </a:pathLst>
              </a:custGeom>
              <a:blipFill>
                <a:blip r:embed="rId3"/>
                <a:stretch>
                  <a:fillRect l="-276767" r="-263458"/>
                </a:stretch>
              </a:blipFill>
            </p:spPr>
            <p:txBody>
              <a:bodyPr/>
              <a:lstStyle/>
              <a:p>
                <a:endParaRPr lang="en-US"/>
              </a:p>
            </p:txBody>
          </p:sp>
        </p:grpSp>
        <p:grpSp>
          <p:nvGrpSpPr>
            <p:cNvPr id="8" name="Group 8">
              <a:extLst>
                <a:ext uri="{FF2B5EF4-FFF2-40B4-BE49-F238E27FC236}">
                  <a16:creationId xmlns:a16="http://schemas.microsoft.com/office/drawing/2014/main" id="{1868B21B-1226-78EF-E65D-1A8562D21E2C}"/>
                </a:ext>
              </a:extLst>
            </p:cNvPr>
            <p:cNvGrpSpPr>
              <a:grpSpLocks noChangeAspect="1"/>
            </p:cNvGrpSpPr>
            <p:nvPr/>
          </p:nvGrpSpPr>
          <p:grpSpPr>
            <a:xfrm>
              <a:off x="10220580" y="-120968"/>
              <a:ext cx="2466847" cy="10528935"/>
              <a:chOff x="0" y="0"/>
              <a:chExt cx="786130" cy="3355340"/>
            </a:xfrm>
          </p:grpSpPr>
          <p:sp>
            <p:nvSpPr>
              <p:cNvPr id="9" name="Freeform 9">
                <a:extLst>
                  <a:ext uri="{FF2B5EF4-FFF2-40B4-BE49-F238E27FC236}">
                    <a16:creationId xmlns:a16="http://schemas.microsoft.com/office/drawing/2014/main" id="{AD671C07-43A1-3A95-F9CD-B190AD24306F}"/>
                  </a:ext>
                </a:extLst>
              </p:cNvPr>
              <p:cNvSpPr/>
              <p:nvPr/>
            </p:nvSpPr>
            <p:spPr>
              <a:xfrm>
                <a:off x="0" y="0"/>
                <a:ext cx="786130" cy="3355340"/>
              </a:xfrm>
              <a:custGeom>
                <a:avLst/>
                <a:gdLst/>
                <a:ahLst/>
                <a:cxnLst/>
                <a:rect l="l" t="t" r="r" b="b"/>
                <a:pathLst>
                  <a:path w="786130" h="3355340">
                    <a:moveTo>
                      <a:pt x="0" y="0"/>
                    </a:moveTo>
                    <a:lnTo>
                      <a:pt x="786130" y="0"/>
                    </a:lnTo>
                    <a:lnTo>
                      <a:pt x="786130" y="3355340"/>
                    </a:lnTo>
                    <a:lnTo>
                      <a:pt x="0" y="3355340"/>
                    </a:lnTo>
                    <a:close/>
                  </a:path>
                </a:pathLst>
              </a:custGeom>
              <a:blipFill>
                <a:blip r:embed="rId4"/>
                <a:stretch>
                  <a:fillRect l="-141540" r="-327865"/>
                </a:stretch>
              </a:blipFill>
            </p:spPr>
            <p:txBody>
              <a:bodyPr/>
              <a:lstStyle/>
              <a:p>
                <a:endParaRPr lang="en-US"/>
              </a:p>
            </p:txBody>
          </p:sp>
        </p:grpSp>
        <p:grpSp>
          <p:nvGrpSpPr>
            <p:cNvPr id="10" name="Group 10">
              <a:extLst>
                <a:ext uri="{FF2B5EF4-FFF2-40B4-BE49-F238E27FC236}">
                  <a16:creationId xmlns:a16="http://schemas.microsoft.com/office/drawing/2014/main" id="{44D36DBE-43FE-FC59-451E-7C4C9B5D009A}"/>
                </a:ext>
              </a:extLst>
            </p:cNvPr>
            <p:cNvGrpSpPr>
              <a:grpSpLocks noChangeAspect="1"/>
            </p:cNvGrpSpPr>
            <p:nvPr/>
          </p:nvGrpSpPr>
          <p:grpSpPr>
            <a:xfrm>
              <a:off x="7706108" y="-120968"/>
              <a:ext cx="2466847" cy="10528935"/>
              <a:chOff x="0" y="0"/>
              <a:chExt cx="786130" cy="3355340"/>
            </a:xfrm>
          </p:grpSpPr>
          <p:sp>
            <p:nvSpPr>
              <p:cNvPr id="11" name="Freeform 11">
                <a:extLst>
                  <a:ext uri="{FF2B5EF4-FFF2-40B4-BE49-F238E27FC236}">
                    <a16:creationId xmlns:a16="http://schemas.microsoft.com/office/drawing/2014/main" id="{4731C7F4-282B-1CE1-9D8E-960FA28833E6}"/>
                  </a:ext>
                </a:extLst>
              </p:cNvPr>
              <p:cNvSpPr/>
              <p:nvPr/>
            </p:nvSpPr>
            <p:spPr>
              <a:xfrm>
                <a:off x="0" y="0"/>
                <a:ext cx="786130" cy="3355340"/>
              </a:xfrm>
              <a:custGeom>
                <a:avLst/>
                <a:gdLst/>
                <a:ahLst/>
                <a:cxnLst/>
                <a:rect l="l" t="t" r="r" b="b"/>
                <a:pathLst>
                  <a:path w="786130" h="3355340">
                    <a:moveTo>
                      <a:pt x="0" y="0"/>
                    </a:moveTo>
                    <a:lnTo>
                      <a:pt x="786130" y="0"/>
                    </a:lnTo>
                    <a:lnTo>
                      <a:pt x="786130" y="3355340"/>
                    </a:lnTo>
                    <a:lnTo>
                      <a:pt x="0" y="3355340"/>
                    </a:lnTo>
                    <a:close/>
                  </a:path>
                </a:pathLst>
              </a:custGeom>
              <a:blipFill>
                <a:blip r:embed="rId5"/>
                <a:stretch>
                  <a:fillRect l="-270113" r="-270113"/>
                </a:stretch>
              </a:blipFill>
            </p:spPr>
            <p:txBody>
              <a:bodyPr/>
              <a:lstStyle/>
              <a:p>
                <a:endParaRPr lang="en-US"/>
              </a:p>
            </p:txBody>
          </p:sp>
        </p:grpSp>
        <p:sp>
          <p:nvSpPr>
            <p:cNvPr id="14" name="Freeform 14">
              <a:extLst>
                <a:ext uri="{FF2B5EF4-FFF2-40B4-BE49-F238E27FC236}">
                  <a16:creationId xmlns:a16="http://schemas.microsoft.com/office/drawing/2014/main" id="{0906B7A1-7E6D-B5C7-988A-8BD98162943C}"/>
                </a:ext>
              </a:extLst>
            </p:cNvPr>
            <p:cNvSpPr/>
            <p:nvPr/>
          </p:nvSpPr>
          <p:spPr>
            <a:xfrm>
              <a:off x="15860881" y="587452"/>
              <a:ext cx="1768139" cy="993094"/>
            </a:xfrm>
            <a:custGeom>
              <a:avLst/>
              <a:gdLst/>
              <a:ahLst/>
              <a:cxnLst/>
              <a:rect l="l" t="t" r="r" b="b"/>
              <a:pathLst>
                <a:path w="1768139" h="993094">
                  <a:moveTo>
                    <a:pt x="0" y="0"/>
                  </a:moveTo>
                  <a:lnTo>
                    <a:pt x="1768138" y="0"/>
                  </a:lnTo>
                  <a:lnTo>
                    <a:pt x="1768138" y="993094"/>
                  </a:lnTo>
                  <a:lnTo>
                    <a:pt x="0" y="993094"/>
                  </a:lnTo>
                  <a:lnTo>
                    <a:pt x="0" y="0"/>
                  </a:lnTo>
                  <a:close/>
                </a:path>
              </a:pathLst>
            </a:custGeom>
            <a:blipFill>
              <a:blip r:embed="rId6"/>
              <a:stretch>
                <a:fillRect/>
              </a:stretch>
            </a:blipFill>
          </p:spPr>
          <p:txBody>
            <a:bodyPr/>
            <a:lstStyle/>
            <a:p>
              <a:endParaRPr lang="en-US"/>
            </a:p>
          </p:txBody>
        </p:sp>
      </p:grpSp>
      <p:sp>
        <p:nvSpPr>
          <p:cNvPr id="15" name="TextBox 12">
            <a:extLst>
              <a:ext uri="{FF2B5EF4-FFF2-40B4-BE49-F238E27FC236}">
                <a16:creationId xmlns:a16="http://schemas.microsoft.com/office/drawing/2014/main" id="{D14F05B3-49B4-41EE-CAC0-66824E572263}"/>
              </a:ext>
            </a:extLst>
          </p:cNvPr>
          <p:cNvSpPr txBox="1"/>
          <p:nvPr/>
        </p:nvSpPr>
        <p:spPr>
          <a:xfrm>
            <a:off x="688225" y="2133600"/>
            <a:ext cx="6565034" cy="3330912"/>
          </a:xfrm>
          <a:prstGeom prst="rect">
            <a:avLst/>
          </a:prstGeom>
        </p:spPr>
        <p:txBody>
          <a:bodyPr wrap="square" lIns="0" tIns="0" rIns="0" bIns="0" rtlCol="0" anchor="t">
            <a:spAutoFit/>
          </a:bodyPr>
          <a:lstStyle/>
          <a:p>
            <a:pPr marL="457200" indent="-457200">
              <a:lnSpc>
                <a:spcPct val="150000"/>
              </a:lnSpc>
              <a:spcBef>
                <a:spcPts val="600"/>
              </a:spcBef>
              <a:buFont typeface="Wingdings" panose="05000000000000000000" pitchFamily="2" charset="2"/>
              <a:buChar char="Ø"/>
            </a:pPr>
            <a:r>
              <a:rPr lang="en-US" dirty="0">
                <a:solidFill>
                  <a:srgbClr val="253761"/>
                </a:solidFill>
                <a:latin typeface="Poppins"/>
                <a:ea typeface="League Spartan"/>
                <a:cs typeface="Poppins"/>
              </a:rPr>
              <a:t>Understand Land through the eyes of a buyer</a:t>
            </a:r>
          </a:p>
          <a:p>
            <a:pPr marL="457200" indent="-457200">
              <a:lnSpc>
                <a:spcPct val="150000"/>
              </a:lnSpc>
              <a:spcBef>
                <a:spcPts val="600"/>
              </a:spcBef>
              <a:buFont typeface="Wingdings" panose="05000000000000000000" pitchFamily="2" charset="2"/>
              <a:buChar char="Ø"/>
            </a:pPr>
            <a:r>
              <a:rPr lang="en-US" dirty="0">
                <a:solidFill>
                  <a:srgbClr val="253761"/>
                </a:solidFill>
                <a:latin typeface="Poppins"/>
                <a:ea typeface="League Spartan"/>
                <a:cs typeface="Poppins"/>
              </a:rPr>
              <a:t>How to research land</a:t>
            </a:r>
          </a:p>
          <a:p>
            <a:pPr marL="457200" indent="-457200">
              <a:lnSpc>
                <a:spcPct val="150000"/>
              </a:lnSpc>
              <a:spcBef>
                <a:spcPts val="600"/>
              </a:spcBef>
              <a:buFont typeface="Wingdings" panose="05000000000000000000" pitchFamily="2" charset="2"/>
              <a:buChar char="Ø"/>
            </a:pPr>
            <a:r>
              <a:rPr lang="en-US" dirty="0">
                <a:solidFill>
                  <a:srgbClr val="253761"/>
                </a:solidFill>
                <a:latin typeface="Poppins"/>
                <a:ea typeface="League Spartan"/>
                <a:cs typeface="Poppins"/>
              </a:rPr>
              <a:t>Zoning, Uses, Restrictions, Comping</a:t>
            </a:r>
          </a:p>
          <a:p>
            <a:pPr marL="457200" indent="-457200">
              <a:lnSpc>
                <a:spcPct val="150000"/>
              </a:lnSpc>
              <a:spcBef>
                <a:spcPts val="600"/>
              </a:spcBef>
              <a:buFont typeface="Wingdings" panose="05000000000000000000" pitchFamily="2" charset="2"/>
              <a:buChar char="Ø"/>
            </a:pPr>
            <a:r>
              <a:rPr lang="en-US" dirty="0">
                <a:solidFill>
                  <a:srgbClr val="253761"/>
                </a:solidFill>
                <a:latin typeface="Poppins"/>
                <a:ea typeface="League Spartan"/>
                <a:cs typeface="Poppins"/>
              </a:rPr>
              <a:t>Developers approach</a:t>
            </a:r>
          </a:p>
          <a:p>
            <a:pPr marL="457200" indent="-457200">
              <a:lnSpc>
                <a:spcPct val="150000"/>
              </a:lnSpc>
              <a:spcBef>
                <a:spcPts val="600"/>
              </a:spcBef>
              <a:buFont typeface="Wingdings" panose="05000000000000000000" pitchFamily="2" charset="2"/>
              <a:buChar char="Ø"/>
            </a:pPr>
            <a:r>
              <a:rPr lang="en-US" dirty="0">
                <a:solidFill>
                  <a:srgbClr val="253761"/>
                </a:solidFill>
                <a:latin typeface="Poppins"/>
                <a:ea typeface="League Spartan"/>
                <a:cs typeface="Poppins"/>
              </a:rPr>
              <a:t>Feasibility</a:t>
            </a:r>
          </a:p>
          <a:p>
            <a:pPr marL="457200" indent="-457200">
              <a:lnSpc>
                <a:spcPct val="150000"/>
              </a:lnSpc>
              <a:spcBef>
                <a:spcPts val="600"/>
              </a:spcBef>
              <a:buFont typeface="Wingdings" panose="05000000000000000000" pitchFamily="2" charset="2"/>
              <a:buChar char="Ø"/>
            </a:pPr>
            <a:r>
              <a:rPr lang="en-US" dirty="0">
                <a:solidFill>
                  <a:srgbClr val="253761"/>
                </a:solidFill>
                <a:latin typeface="Poppins"/>
                <a:ea typeface="League Spartan"/>
                <a:cs typeface="Poppins"/>
              </a:rPr>
              <a:t>Land ALM</a:t>
            </a:r>
          </a:p>
          <a:p>
            <a:pPr marL="457200" indent="-457200">
              <a:lnSpc>
                <a:spcPct val="150000"/>
              </a:lnSpc>
              <a:spcBef>
                <a:spcPts val="600"/>
              </a:spcBef>
              <a:buFont typeface="Wingdings" panose="05000000000000000000" pitchFamily="2" charset="2"/>
              <a:buChar char="Ø"/>
            </a:pPr>
            <a:r>
              <a:rPr lang="en-US" dirty="0">
                <a:solidFill>
                  <a:srgbClr val="253761"/>
                </a:solidFill>
                <a:latin typeface="Poppins"/>
                <a:cs typeface="Poppins"/>
              </a:rPr>
              <a:t>Form 41</a:t>
            </a:r>
            <a:endParaRPr lang="en-US" dirty="0"/>
          </a:p>
        </p:txBody>
      </p:sp>
    </p:spTree>
    <p:extLst>
      <p:ext uri="{BB962C8B-B14F-4D97-AF65-F5344CB8AC3E}">
        <p14:creationId xmlns:p14="http://schemas.microsoft.com/office/powerpoint/2010/main" val="41746464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7C8A1A-A13F-8CD3-E5B0-765EE62517CA}"/>
            </a:ext>
          </a:extLst>
        </p:cNvPr>
        <p:cNvGrpSpPr/>
        <p:nvPr/>
      </p:nvGrpSpPr>
      <p:grpSpPr>
        <a:xfrm>
          <a:off x="0" y="0"/>
          <a:ext cx="0" cy="0"/>
          <a:chOff x="0" y="0"/>
          <a:chExt cx="0" cy="0"/>
        </a:xfrm>
      </p:grpSpPr>
      <p:grpSp>
        <p:nvGrpSpPr>
          <p:cNvPr id="3" name="Group 3">
            <a:extLst>
              <a:ext uri="{FF2B5EF4-FFF2-40B4-BE49-F238E27FC236}">
                <a16:creationId xmlns:a16="http://schemas.microsoft.com/office/drawing/2014/main" id="{0CB2718A-0107-072A-9BF9-004107A2A324}"/>
              </a:ext>
            </a:extLst>
          </p:cNvPr>
          <p:cNvGrpSpPr/>
          <p:nvPr/>
        </p:nvGrpSpPr>
        <p:grpSpPr>
          <a:xfrm rot="5400000">
            <a:off x="8266720" y="-8440734"/>
            <a:ext cx="1754560" cy="18288000"/>
            <a:chOff x="0" y="0"/>
            <a:chExt cx="462106" cy="4816593"/>
          </a:xfrm>
        </p:grpSpPr>
        <p:sp>
          <p:nvSpPr>
            <p:cNvPr id="4" name="Freeform 4">
              <a:extLst>
                <a:ext uri="{FF2B5EF4-FFF2-40B4-BE49-F238E27FC236}">
                  <a16:creationId xmlns:a16="http://schemas.microsoft.com/office/drawing/2014/main" id="{5E588B84-F1D2-B3C1-4B5E-79F6A59A0D0F}"/>
                </a:ext>
              </a:extLst>
            </p:cNvPr>
            <p:cNvSpPr/>
            <p:nvPr/>
          </p:nvSpPr>
          <p:spPr>
            <a:xfrm>
              <a:off x="0" y="0"/>
              <a:ext cx="462106" cy="4816592"/>
            </a:xfrm>
            <a:custGeom>
              <a:avLst/>
              <a:gdLst/>
              <a:ahLst/>
              <a:cxnLst/>
              <a:rect l="l" t="t" r="r" b="b"/>
              <a:pathLst>
                <a:path w="462106" h="4816592">
                  <a:moveTo>
                    <a:pt x="0" y="0"/>
                  </a:moveTo>
                  <a:lnTo>
                    <a:pt x="462106" y="0"/>
                  </a:lnTo>
                  <a:lnTo>
                    <a:pt x="462106" y="4816592"/>
                  </a:lnTo>
                  <a:lnTo>
                    <a:pt x="0" y="4816592"/>
                  </a:lnTo>
                  <a:close/>
                </a:path>
              </a:pathLst>
            </a:custGeom>
            <a:solidFill>
              <a:srgbClr val="203864"/>
            </a:solidFill>
          </p:spPr>
          <p:txBody>
            <a:bodyPr/>
            <a:lstStyle/>
            <a:p>
              <a:endParaRPr lang="en-US"/>
            </a:p>
          </p:txBody>
        </p:sp>
        <p:sp>
          <p:nvSpPr>
            <p:cNvPr id="5" name="TextBox 5">
              <a:extLst>
                <a:ext uri="{FF2B5EF4-FFF2-40B4-BE49-F238E27FC236}">
                  <a16:creationId xmlns:a16="http://schemas.microsoft.com/office/drawing/2014/main" id="{F385AED3-63B8-245C-FFFC-629242F8004B}"/>
                </a:ext>
              </a:extLst>
            </p:cNvPr>
            <p:cNvSpPr txBox="1"/>
            <p:nvPr/>
          </p:nvSpPr>
          <p:spPr>
            <a:xfrm>
              <a:off x="0" y="-47625"/>
              <a:ext cx="462106" cy="4864218"/>
            </a:xfrm>
            <a:prstGeom prst="rect">
              <a:avLst/>
            </a:prstGeom>
          </p:spPr>
          <p:txBody>
            <a:bodyPr lIns="50800" tIns="50800" rIns="50800" bIns="50800" rtlCol="0" anchor="ctr"/>
            <a:lstStyle/>
            <a:p>
              <a:pPr algn="ctr">
                <a:lnSpc>
                  <a:spcPts val="2659"/>
                </a:lnSpc>
              </a:pPr>
              <a:endParaRPr/>
            </a:p>
          </p:txBody>
        </p:sp>
      </p:grpSp>
      <p:sp>
        <p:nvSpPr>
          <p:cNvPr id="6" name="TextBox 6">
            <a:extLst>
              <a:ext uri="{FF2B5EF4-FFF2-40B4-BE49-F238E27FC236}">
                <a16:creationId xmlns:a16="http://schemas.microsoft.com/office/drawing/2014/main" id="{D35AB9DB-BFDE-9390-507C-3F1E6A57D9AD}"/>
              </a:ext>
            </a:extLst>
          </p:cNvPr>
          <p:cNvSpPr txBox="1"/>
          <p:nvPr/>
        </p:nvSpPr>
        <p:spPr>
          <a:xfrm>
            <a:off x="952119" y="434927"/>
            <a:ext cx="15053310" cy="730969"/>
          </a:xfrm>
          <a:prstGeom prst="rect">
            <a:avLst/>
          </a:prstGeom>
        </p:spPr>
        <p:txBody>
          <a:bodyPr wrap="square" lIns="0" tIns="0" rIns="0" bIns="0" rtlCol="0" anchor="t">
            <a:spAutoFit/>
          </a:bodyPr>
          <a:lstStyle/>
          <a:p>
            <a:pPr>
              <a:lnSpc>
                <a:spcPts val="6018"/>
              </a:lnSpc>
              <a:spcBef>
                <a:spcPct val="0"/>
              </a:spcBef>
            </a:pPr>
            <a:r>
              <a:rPr lang="en-US" sz="4000" dirty="0">
                <a:solidFill>
                  <a:srgbClr val="FFFFFF"/>
                </a:solidFill>
                <a:latin typeface="League Spartan"/>
                <a:sym typeface="League Spartan"/>
              </a:rPr>
              <a:t>Land through the eyes of a buyer</a:t>
            </a:r>
            <a:endParaRPr lang="en-US" dirty="0"/>
          </a:p>
        </p:txBody>
      </p:sp>
      <p:sp>
        <p:nvSpPr>
          <p:cNvPr id="7" name="AutoShape 7">
            <a:extLst>
              <a:ext uri="{FF2B5EF4-FFF2-40B4-BE49-F238E27FC236}">
                <a16:creationId xmlns:a16="http://schemas.microsoft.com/office/drawing/2014/main" id="{3933D0C1-658C-71B7-5899-76EA89CC97A0}"/>
              </a:ext>
            </a:extLst>
          </p:cNvPr>
          <p:cNvSpPr/>
          <p:nvPr/>
        </p:nvSpPr>
        <p:spPr>
          <a:xfrm>
            <a:off x="953191" y="1192215"/>
            <a:ext cx="2618740" cy="0"/>
          </a:xfrm>
          <a:prstGeom prst="line">
            <a:avLst/>
          </a:prstGeom>
          <a:ln w="38100" cap="flat">
            <a:solidFill>
              <a:schemeClr val="bg1"/>
            </a:solidFill>
            <a:prstDash val="solid"/>
            <a:headEnd type="none" w="sm" len="sm"/>
            <a:tailEnd type="none" w="sm" len="sm"/>
          </a:ln>
        </p:spPr>
        <p:txBody>
          <a:bodyPr/>
          <a:lstStyle/>
          <a:p>
            <a:endParaRPr lang="en-US"/>
          </a:p>
        </p:txBody>
      </p:sp>
      <p:sp>
        <p:nvSpPr>
          <p:cNvPr id="38" name="Freeform 38">
            <a:extLst>
              <a:ext uri="{FF2B5EF4-FFF2-40B4-BE49-F238E27FC236}">
                <a16:creationId xmlns:a16="http://schemas.microsoft.com/office/drawing/2014/main" id="{45982B0F-70B4-7F4A-5DF1-1093656001DD}"/>
              </a:ext>
            </a:extLst>
          </p:cNvPr>
          <p:cNvSpPr/>
          <p:nvPr/>
        </p:nvSpPr>
        <p:spPr>
          <a:xfrm>
            <a:off x="16005429" y="206719"/>
            <a:ext cx="1768139" cy="993094"/>
          </a:xfrm>
          <a:custGeom>
            <a:avLst/>
            <a:gdLst/>
            <a:ahLst/>
            <a:cxnLst/>
            <a:rect l="l" t="t" r="r" b="b"/>
            <a:pathLst>
              <a:path w="1768139" h="993094">
                <a:moveTo>
                  <a:pt x="0" y="0"/>
                </a:moveTo>
                <a:lnTo>
                  <a:pt x="1768139" y="0"/>
                </a:lnTo>
                <a:lnTo>
                  <a:pt x="1768139" y="993094"/>
                </a:lnTo>
                <a:lnTo>
                  <a:pt x="0" y="993094"/>
                </a:lnTo>
                <a:lnTo>
                  <a:pt x="0" y="0"/>
                </a:lnTo>
                <a:close/>
              </a:path>
            </a:pathLst>
          </a:custGeom>
          <a:blipFill>
            <a:blip r:embed="rId3"/>
            <a:stretch>
              <a:fillRect/>
            </a:stretch>
          </a:blipFill>
        </p:spPr>
        <p:txBody>
          <a:bodyPr/>
          <a:lstStyle/>
          <a:p>
            <a:endParaRPr lang="en-US"/>
          </a:p>
        </p:txBody>
      </p:sp>
      <p:sp>
        <p:nvSpPr>
          <p:cNvPr id="8" name="Rectangle 7">
            <a:extLst>
              <a:ext uri="{FF2B5EF4-FFF2-40B4-BE49-F238E27FC236}">
                <a16:creationId xmlns:a16="http://schemas.microsoft.com/office/drawing/2014/main" id="{924DE2BD-98EA-D86D-2F10-337A155FDAAB}"/>
              </a:ext>
            </a:extLst>
          </p:cNvPr>
          <p:cNvSpPr/>
          <p:nvPr/>
        </p:nvSpPr>
        <p:spPr>
          <a:xfrm>
            <a:off x="948120" y="1931652"/>
            <a:ext cx="10024680" cy="801244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marL="285750" indent="-285750">
              <a:spcBef>
                <a:spcPts val="600"/>
              </a:spcBef>
              <a:spcAft>
                <a:spcPts val="1200"/>
              </a:spcAft>
              <a:buFont typeface="Arial" panose="020B0604020202020204" pitchFamily="34" charset="0"/>
              <a:buChar char="•"/>
            </a:pPr>
            <a:r>
              <a:rPr lang="en-US" sz="3200" b="1" dirty="0">
                <a:solidFill>
                  <a:srgbClr val="253761"/>
                </a:solidFill>
                <a:latin typeface="Poppins"/>
                <a:ea typeface="Calibri"/>
                <a:cs typeface="Poppins"/>
              </a:rPr>
              <a:t>Objective: </a:t>
            </a:r>
            <a:r>
              <a:rPr lang="en-US" sz="3200" dirty="0">
                <a:solidFill>
                  <a:srgbClr val="253761"/>
                </a:solidFill>
                <a:latin typeface="Poppins"/>
                <a:ea typeface="Calibri"/>
                <a:cs typeface="Poppins"/>
              </a:rPr>
              <a:t>To understand what the buyer goes through so you can guide them</a:t>
            </a:r>
          </a:p>
          <a:p>
            <a:pPr marL="285750" indent="-285750">
              <a:spcBef>
                <a:spcPts val="600"/>
              </a:spcBef>
              <a:spcAft>
                <a:spcPts val="1200"/>
              </a:spcAft>
              <a:buFont typeface="Arial" panose="020B0604020202020204" pitchFamily="34" charset="0"/>
              <a:buChar char="•"/>
            </a:pPr>
            <a:endParaRPr lang="en-US" sz="3200" dirty="0">
              <a:solidFill>
                <a:srgbClr val="253761"/>
              </a:solidFill>
              <a:latin typeface="Poppins"/>
              <a:ea typeface="Calibri"/>
              <a:cs typeface="Poppins"/>
            </a:endParaRPr>
          </a:p>
          <a:p>
            <a:pPr marL="285750" indent="-285750">
              <a:spcBef>
                <a:spcPts val="600"/>
              </a:spcBef>
              <a:spcAft>
                <a:spcPts val="1200"/>
              </a:spcAft>
              <a:buFont typeface="Arial" panose="020B0604020202020204" pitchFamily="34" charset="0"/>
              <a:buChar char="•"/>
            </a:pPr>
            <a:r>
              <a:rPr lang="en-US" sz="3200" b="1" dirty="0">
                <a:solidFill>
                  <a:srgbClr val="253761"/>
                </a:solidFill>
                <a:latin typeface="Poppins"/>
                <a:ea typeface="Calibri"/>
                <a:cs typeface="Poppins"/>
              </a:rPr>
              <a:t>Step 1: </a:t>
            </a:r>
          </a:p>
          <a:p>
            <a:pPr marL="742950" lvl="1" indent="-285750">
              <a:spcBef>
                <a:spcPts val="600"/>
              </a:spcBef>
              <a:spcAft>
                <a:spcPts val="1200"/>
              </a:spcAft>
              <a:buFont typeface="Arial" panose="020B0604020202020204" pitchFamily="34" charset="0"/>
              <a:buChar char="•"/>
            </a:pPr>
            <a:r>
              <a:rPr lang="en-US" sz="3200" dirty="0">
                <a:solidFill>
                  <a:srgbClr val="253761"/>
                </a:solidFill>
                <a:latin typeface="Poppins"/>
                <a:ea typeface="Calibri"/>
                <a:cs typeface="Poppins"/>
              </a:rPr>
              <a:t>Find a land</a:t>
            </a:r>
          </a:p>
          <a:p>
            <a:pPr marL="742950" lvl="1" indent="-285750">
              <a:spcBef>
                <a:spcPts val="600"/>
              </a:spcBef>
              <a:spcAft>
                <a:spcPts val="1200"/>
              </a:spcAft>
              <a:buFont typeface="Arial" panose="020B0604020202020204" pitchFamily="34" charset="0"/>
              <a:buChar char="•"/>
            </a:pPr>
            <a:endParaRPr lang="en-US" sz="3200" dirty="0">
              <a:solidFill>
                <a:srgbClr val="253761"/>
              </a:solidFill>
              <a:latin typeface="Poppins"/>
              <a:ea typeface="Calibri"/>
              <a:cs typeface="Poppins"/>
            </a:endParaRPr>
          </a:p>
          <a:p>
            <a:pPr marL="285750" indent="-285750">
              <a:spcBef>
                <a:spcPts val="600"/>
              </a:spcBef>
              <a:spcAft>
                <a:spcPts val="1200"/>
              </a:spcAft>
              <a:buFont typeface="Arial" panose="020B0604020202020204" pitchFamily="34" charset="0"/>
              <a:buChar char="•"/>
            </a:pPr>
            <a:r>
              <a:rPr lang="en-US" sz="3200" b="1" dirty="0">
                <a:solidFill>
                  <a:srgbClr val="253761"/>
                </a:solidFill>
                <a:latin typeface="Poppins"/>
                <a:ea typeface="Calibri"/>
                <a:cs typeface="Poppins"/>
              </a:rPr>
              <a:t>Step 2:</a:t>
            </a:r>
          </a:p>
          <a:p>
            <a:pPr marL="742950" lvl="1" indent="-285750">
              <a:spcBef>
                <a:spcPts val="600"/>
              </a:spcBef>
              <a:spcAft>
                <a:spcPts val="1200"/>
              </a:spcAft>
              <a:buFont typeface="Arial" panose="020B0604020202020204" pitchFamily="34" charset="0"/>
              <a:buChar char="•"/>
            </a:pPr>
            <a:r>
              <a:rPr lang="en-US" sz="3200" dirty="0">
                <a:solidFill>
                  <a:srgbClr val="253761"/>
                </a:solidFill>
                <a:latin typeface="Poppins"/>
                <a:ea typeface="Calibri"/>
                <a:cs typeface="Poppins"/>
              </a:rPr>
              <a:t>Get financing</a:t>
            </a:r>
          </a:p>
          <a:p>
            <a:pPr marL="1200150" lvl="2" indent="-285750">
              <a:spcBef>
                <a:spcPts val="600"/>
              </a:spcBef>
              <a:spcAft>
                <a:spcPts val="1200"/>
              </a:spcAft>
              <a:buFont typeface="Arial" panose="020B0604020202020204" pitchFamily="34" charset="0"/>
              <a:buChar char="•"/>
            </a:pPr>
            <a:r>
              <a:rPr lang="en-US" sz="3200" dirty="0">
                <a:solidFill>
                  <a:srgbClr val="253761"/>
                </a:solidFill>
                <a:latin typeface="Poppins"/>
                <a:ea typeface="Calibri"/>
                <a:cs typeface="Poppins"/>
              </a:rPr>
              <a:t>Not easy to get financed, major banks or specific land lenders</a:t>
            </a:r>
          </a:p>
        </p:txBody>
      </p:sp>
      <p:pic>
        <p:nvPicPr>
          <p:cNvPr id="10" name="Picture 9" descr="Woman in business suit, holding clipboard with floorplan, handing key to smiling couple">
            <a:extLst>
              <a:ext uri="{FF2B5EF4-FFF2-40B4-BE49-F238E27FC236}">
                <a16:creationId xmlns:a16="http://schemas.microsoft.com/office/drawing/2014/main" id="{618F7D49-EF6E-A67F-1D4A-02ECE50E2B17}"/>
              </a:ext>
            </a:extLst>
          </p:cNvPr>
          <p:cNvPicPr>
            <a:picLocks noChangeAspect="1"/>
          </p:cNvPicPr>
          <p:nvPr/>
        </p:nvPicPr>
        <p:blipFill>
          <a:blip r:embed="rId4" cstate="print">
            <a:extLst>
              <a:ext uri="{28A0092B-C50C-407E-A947-70E740481C1C}">
                <a14:useLocalDpi xmlns:a14="http://schemas.microsoft.com/office/drawing/2010/main" val="0"/>
              </a:ext>
            </a:extLst>
          </a:blip>
          <a:srcRect l="26300"/>
          <a:stretch>
            <a:fillRect/>
          </a:stretch>
        </p:blipFill>
        <p:spPr>
          <a:xfrm>
            <a:off x="11277600" y="2705100"/>
            <a:ext cx="6640266" cy="6005523"/>
          </a:xfrm>
          <a:prstGeom prst="rect">
            <a:avLst/>
          </a:prstGeom>
          <a:effectLst>
            <a:softEdge rad="31750"/>
          </a:effectLst>
        </p:spPr>
      </p:pic>
    </p:spTree>
    <p:extLst>
      <p:ext uri="{BB962C8B-B14F-4D97-AF65-F5344CB8AC3E}">
        <p14:creationId xmlns:p14="http://schemas.microsoft.com/office/powerpoint/2010/main" val="19118800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A1E487-3C97-42ED-7B8B-FC67818CE344}"/>
            </a:ext>
          </a:extLst>
        </p:cNvPr>
        <p:cNvGrpSpPr/>
        <p:nvPr/>
      </p:nvGrpSpPr>
      <p:grpSpPr>
        <a:xfrm>
          <a:off x="0" y="0"/>
          <a:ext cx="0" cy="0"/>
          <a:chOff x="0" y="0"/>
          <a:chExt cx="0" cy="0"/>
        </a:xfrm>
      </p:grpSpPr>
      <p:grpSp>
        <p:nvGrpSpPr>
          <p:cNvPr id="3" name="Group 3">
            <a:extLst>
              <a:ext uri="{FF2B5EF4-FFF2-40B4-BE49-F238E27FC236}">
                <a16:creationId xmlns:a16="http://schemas.microsoft.com/office/drawing/2014/main" id="{11F4E080-9D57-09A4-9E1B-B9B72E0C3F32}"/>
              </a:ext>
            </a:extLst>
          </p:cNvPr>
          <p:cNvGrpSpPr/>
          <p:nvPr/>
        </p:nvGrpSpPr>
        <p:grpSpPr>
          <a:xfrm rot="5400000">
            <a:off x="8266720" y="-8440734"/>
            <a:ext cx="1754560" cy="18288000"/>
            <a:chOff x="0" y="0"/>
            <a:chExt cx="462106" cy="4816593"/>
          </a:xfrm>
        </p:grpSpPr>
        <p:sp>
          <p:nvSpPr>
            <p:cNvPr id="4" name="Freeform 4">
              <a:extLst>
                <a:ext uri="{FF2B5EF4-FFF2-40B4-BE49-F238E27FC236}">
                  <a16:creationId xmlns:a16="http://schemas.microsoft.com/office/drawing/2014/main" id="{0102DEF2-6492-AE69-847E-00A74EE97F79}"/>
                </a:ext>
              </a:extLst>
            </p:cNvPr>
            <p:cNvSpPr/>
            <p:nvPr/>
          </p:nvSpPr>
          <p:spPr>
            <a:xfrm>
              <a:off x="0" y="0"/>
              <a:ext cx="462106" cy="4816592"/>
            </a:xfrm>
            <a:custGeom>
              <a:avLst/>
              <a:gdLst/>
              <a:ahLst/>
              <a:cxnLst/>
              <a:rect l="l" t="t" r="r" b="b"/>
              <a:pathLst>
                <a:path w="462106" h="4816592">
                  <a:moveTo>
                    <a:pt x="0" y="0"/>
                  </a:moveTo>
                  <a:lnTo>
                    <a:pt x="462106" y="0"/>
                  </a:lnTo>
                  <a:lnTo>
                    <a:pt x="462106" y="4816592"/>
                  </a:lnTo>
                  <a:lnTo>
                    <a:pt x="0" y="4816592"/>
                  </a:lnTo>
                  <a:close/>
                </a:path>
              </a:pathLst>
            </a:custGeom>
            <a:solidFill>
              <a:srgbClr val="203864"/>
            </a:solidFill>
          </p:spPr>
          <p:txBody>
            <a:bodyPr/>
            <a:lstStyle/>
            <a:p>
              <a:endParaRPr lang="en-US"/>
            </a:p>
          </p:txBody>
        </p:sp>
        <p:sp>
          <p:nvSpPr>
            <p:cNvPr id="5" name="TextBox 5">
              <a:extLst>
                <a:ext uri="{FF2B5EF4-FFF2-40B4-BE49-F238E27FC236}">
                  <a16:creationId xmlns:a16="http://schemas.microsoft.com/office/drawing/2014/main" id="{7F10B309-5348-E5F7-B2B9-E4461D816563}"/>
                </a:ext>
              </a:extLst>
            </p:cNvPr>
            <p:cNvSpPr txBox="1"/>
            <p:nvPr/>
          </p:nvSpPr>
          <p:spPr>
            <a:xfrm>
              <a:off x="0" y="-47625"/>
              <a:ext cx="462106" cy="4864218"/>
            </a:xfrm>
            <a:prstGeom prst="rect">
              <a:avLst/>
            </a:prstGeom>
          </p:spPr>
          <p:txBody>
            <a:bodyPr lIns="50800" tIns="50800" rIns="50800" bIns="50800" rtlCol="0" anchor="ctr"/>
            <a:lstStyle/>
            <a:p>
              <a:pPr algn="ctr">
                <a:lnSpc>
                  <a:spcPts val="2659"/>
                </a:lnSpc>
              </a:pPr>
              <a:endParaRPr/>
            </a:p>
          </p:txBody>
        </p:sp>
      </p:grpSp>
      <p:sp>
        <p:nvSpPr>
          <p:cNvPr id="6" name="TextBox 6">
            <a:extLst>
              <a:ext uri="{FF2B5EF4-FFF2-40B4-BE49-F238E27FC236}">
                <a16:creationId xmlns:a16="http://schemas.microsoft.com/office/drawing/2014/main" id="{FFEBD14C-A9B1-C939-5A2B-4373AFED5E83}"/>
              </a:ext>
            </a:extLst>
          </p:cNvPr>
          <p:cNvSpPr txBox="1"/>
          <p:nvPr/>
        </p:nvSpPr>
        <p:spPr>
          <a:xfrm>
            <a:off x="952119" y="434927"/>
            <a:ext cx="15053310" cy="730969"/>
          </a:xfrm>
          <a:prstGeom prst="rect">
            <a:avLst/>
          </a:prstGeom>
        </p:spPr>
        <p:txBody>
          <a:bodyPr wrap="square" lIns="0" tIns="0" rIns="0" bIns="0" rtlCol="0" anchor="t">
            <a:spAutoFit/>
          </a:bodyPr>
          <a:lstStyle/>
          <a:p>
            <a:pPr>
              <a:lnSpc>
                <a:spcPts val="6018"/>
              </a:lnSpc>
              <a:spcBef>
                <a:spcPct val="0"/>
              </a:spcBef>
            </a:pPr>
            <a:r>
              <a:rPr lang="en-US" sz="4000" dirty="0">
                <a:solidFill>
                  <a:srgbClr val="FFFFFF"/>
                </a:solidFill>
                <a:latin typeface="League Spartan"/>
                <a:sym typeface="League Spartan"/>
              </a:rPr>
              <a:t>Research</a:t>
            </a:r>
            <a:endParaRPr lang="en-US" dirty="0"/>
          </a:p>
        </p:txBody>
      </p:sp>
      <p:sp>
        <p:nvSpPr>
          <p:cNvPr id="7" name="AutoShape 7">
            <a:extLst>
              <a:ext uri="{FF2B5EF4-FFF2-40B4-BE49-F238E27FC236}">
                <a16:creationId xmlns:a16="http://schemas.microsoft.com/office/drawing/2014/main" id="{B0F15CD8-9DDE-2FE7-C217-2D2CE28653DC}"/>
              </a:ext>
            </a:extLst>
          </p:cNvPr>
          <p:cNvSpPr/>
          <p:nvPr/>
        </p:nvSpPr>
        <p:spPr>
          <a:xfrm>
            <a:off x="953191" y="1192215"/>
            <a:ext cx="2618740" cy="0"/>
          </a:xfrm>
          <a:prstGeom prst="line">
            <a:avLst/>
          </a:prstGeom>
          <a:ln w="38100" cap="flat">
            <a:solidFill>
              <a:schemeClr val="bg1"/>
            </a:solidFill>
            <a:prstDash val="solid"/>
            <a:headEnd type="none" w="sm" len="sm"/>
            <a:tailEnd type="none" w="sm" len="sm"/>
          </a:ln>
        </p:spPr>
        <p:txBody>
          <a:bodyPr/>
          <a:lstStyle/>
          <a:p>
            <a:endParaRPr lang="en-US"/>
          </a:p>
        </p:txBody>
      </p:sp>
      <p:sp>
        <p:nvSpPr>
          <p:cNvPr id="38" name="Freeform 38">
            <a:extLst>
              <a:ext uri="{FF2B5EF4-FFF2-40B4-BE49-F238E27FC236}">
                <a16:creationId xmlns:a16="http://schemas.microsoft.com/office/drawing/2014/main" id="{2F43744E-FC8D-6305-CA5D-AC6C91ED1FDF}"/>
              </a:ext>
            </a:extLst>
          </p:cNvPr>
          <p:cNvSpPr/>
          <p:nvPr/>
        </p:nvSpPr>
        <p:spPr>
          <a:xfrm>
            <a:off x="16005429" y="206719"/>
            <a:ext cx="1768139" cy="993094"/>
          </a:xfrm>
          <a:custGeom>
            <a:avLst/>
            <a:gdLst/>
            <a:ahLst/>
            <a:cxnLst/>
            <a:rect l="l" t="t" r="r" b="b"/>
            <a:pathLst>
              <a:path w="1768139" h="993094">
                <a:moveTo>
                  <a:pt x="0" y="0"/>
                </a:moveTo>
                <a:lnTo>
                  <a:pt x="1768139" y="0"/>
                </a:lnTo>
                <a:lnTo>
                  <a:pt x="1768139" y="993094"/>
                </a:lnTo>
                <a:lnTo>
                  <a:pt x="0" y="993094"/>
                </a:lnTo>
                <a:lnTo>
                  <a:pt x="0" y="0"/>
                </a:lnTo>
                <a:close/>
              </a:path>
            </a:pathLst>
          </a:custGeom>
          <a:blipFill>
            <a:blip r:embed="rId3"/>
            <a:stretch>
              <a:fillRect/>
            </a:stretch>
          </a:blipFill>
        </p:spPr>
        <p:txBody>
          <a:bodyPr/>
          <a:lstStyle/>
          <a:p>
            <a:endParaRPr lang="en-US"/>
          </a:p>
        </p:txBody>
      </p:sp>
      <p:sp>
        <p:nvSpPr>
          <p:cNvPr id="8" name="Rectangle 7">
            <a:extLst>
              <a:ext uri="{FF2B5EF4-FFF2-40B4-BE49-F238E27FC236}">
                <a16:creationId xmlns:a16="http://schemas.microsoft.com/office/drawing/2014/main" id="{07B927BD-5DE8-9533-3A9B-784C1E779D5B}"/>
              </a:ext>
            </a:extLst>
          </p:cNvPr>
          <p:cNvSpPr/>
          <p:nvPr/>
        </p:nvSpPr>
        <p:spPr>
          <a:xfrm>
            <a:off x="948120" y="1931652"/>
            <a:ext cx="10024680" cy="835534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r>
              <a:rPr lang="en-US" sz="2400" b="1" dirty="0">
                <a:solidFill>
                  <a:srgbClr val="253761"/>
                </a:solidFill>
                <a:latin typeface="Sitka Text" pitchFamily="2" charset="0"/>
              </a:rPr>
              <a:t>Zoning/Jurisdiction</a:t>
            </a:r>
          </a:p>
          <a:p>
            <a:pPr marL="457200" indent="-457200">
              <a:buFont typeface="Arial" panose="020B0604020202020204" pitchFamily="34" charset="0"/>
              <a:buChar char="•"/>
            </a:pPr>
            <a:r>
              <a:rPr lang="en-US" sz="2400" dirty="0">
                <a:solidFill>
                  <a:srgbClr val="253761"/>
                </a:solidFill>
                <a:latin typeface="Sitka Text" pitchFamily="2" charset="0"/>
              </a:rPr>
              <a:t>Your foundation for understanding what you </a:t>
            </a:r>
            <a:r>
              <a:rPr lang="en-US" sz="2400" i="1" dirty="0">
                <a:solidFill>
                  <a:srgbClr val="253761"/>
                </a:solidFill>
                <a:latin typeface="Sitka Text" pitchFamily="2" charset="0"/>
              </a:rPr>
              <a:t>can</a:t>
            </a:r>
            <a:r>
              <a:rPr lang="en-US" sz="2400" dirty="0">
                <a:solidFill>
                  <a:srgbClr val="253761"/>
                </a:solidFill>
                <a:latin typeface="Sitka Text" pitchFamily="2" charset="0"/>
              </a:rPr>
              <a:t> build and who to chat with: city or the county</a:t>
            </a:r>
          </a:p>
          <a:p>
            <a:pPr marL="457200" indent="-457200">
              <a:buFont typeface="Arial" panose="020B0604020202020204" pitchFamily="34" charset="0"/>
              <a:buChar char="•"/>
            </a:pPr>
            <a:endParaRPr lang="en-US" sz="2400" dirty="0">
              <a:solidFill>
                <a:srgbClr val="253761"/>
              </a:solidFill>
              <a:latin typeface="Sitka Text" pitchFamily="2" charset="0"/>
            </a:endParaRPr>
          </a:p>
          <a:p>
            <a:r>
              <a:rPr lang="en-US" sz="2400" b="1" dirty="0">
                <a:solidFill>
                  <a:srgbClr val="253761"/>
                </a:solidFill>
                <a:latin typeface="Sitka Text" pitchFamily="2" charset="0"/>
              </a:rPr>
              <a:t>Allowed Uses</a:t>
            </a:r>
          </a:p>
          <a:p>
            <a:pPr marL="342900" indent="-342900">
              <a:buFont typeface="Arial" panose="020B0604020202020204" pitchFamily="34" charset="0"/>
              <a:buChar char="•"/>
            </a:pPr>
            <a:r>
              <a:rPr lang="en-US" sz="2400" dirty="0">
                <a:solidFill>
                  <a:srgbClr val="253761"/>
                </a:solidFill>
                <a:latin typeface="Sitka Text" pitchFamily="2" charset="0"/>
              </a:rPr>
              <a:t>Identify which types of development are permitted based on your goals.</a:t>
            </a:r>
          </a:p>
          <a:p>
            <a:pPr marL="342900" indent="-342900">
              <a:buFont typeface="Arial" panose="020B0604020202020204" pitchFamily="34" charset="0"/>
              <a:buChar char="•"/>
            </a:pPr>
            <a:endParaRPr lang="en-US" sz="2400" dirty="0">
              <a:solidFill>
                <a:srgbClr val="253761"/>
              </a:solidFill>
              <a:latin typeface="Sitka Text" pitchFamily="2" charset="0"/>
            </a:endParaRPr>
          </a:p>
          <a:p>
            <a:r>
              <a:rPr lang="en-US" sz="2400" b="1" dirty="0">
                <a:solidFill>
                  <a:srgbClr val="253761"/>
                </a:solidFill>
                <a:latin typeface="Sitka Text" pitchFamily="2" charset="0"/>
              </a:rPr>
              <a:t>Restrictions</a:t>
            </a:r>
          </a:p>
          <a:p>
            <a:pPr marL="342900" indent="-342900">
              <a:buFont typeface="Arial" panose="020B0604020202020204" pitchFamily="34" charset="0"/>
              <a:buChar char="•"/>
            </a:pPr>
            <a:r>
              <a:rPr lang="en-US" sz="2400" dirty="0">
                <a:solidFill>
                  <a:srgbClr val="253761"/>
                </a:solidFill>
                <a:latin typeface="Sitka Text" pitchFamily="2" charset="0"/>
              </a:rPr>
              <a:t>Recognize the obstacles, limitations, and requirements you’ll need to navigate or work around.</a:t>
            </a:r>
          </a:p>
          <a:p>
            <a:pPr marL="342900" indent="-342900">
              <a:buFont typeface="Arial" panose="020B0604020202020204" pitchFamily="34" charset="0"/>
              <a:buChar char="•"/>
            </a:pPr>
            <a:endParaRPr lang="en-US" sz="2400" dirty="0">
              <a:solidFill>
                <a:srgbClr val="253761"/>
              </a:solidFill>
              <a:latin typeface="Sitka Text" pitchFamily="2" charset="0"/>
            </a:endParaRPr>
          </a:p>
          <a:p>
            <a:r>
              <a:rPr lang="en-US" sz="2400" b="1" dirty="0">
                <a:solidFill>
                  <a:srgbClr val="253761"/>
                </a:solidFill>
                <a:latin typeface="Sitka Text" pitchFamily="2" charset="0"/>
              </a:rPr>
              <a:t>Highest and Best Use</a:t>
            </a:r>
          </a:p>
          <a:p>
            <a:pPr marL="342900" indent="-342900">
              <a:buFont typeface="Arial" panose="020B0604020202020204" pitchFamily="34" charset="0"/>
              <a:buChar char="•"/>
            </a:pPr>
            <a:r>
              <a:rPr lang="en-US" sz="2400" dirty="0">
                <a:solidFill>
                  <a:srgbClr val="253761"/>
                </a:solidFill>
                <a:latin typeface="Sitka Text" pitchFamily="2" charset="0"/>
              </a:rPr>
              <a:t>Determine the most profitable and efficient way to maximize the land’s potential.</a:t>
            </a:r>
          </a:p>
          <a:p>
            <a:pPr marL="342900" indent="-342900">
              <a:buFont typeface="Arial" panose="020B0604020202020204" pitchFamily="34" charset="0"/>
              <a:buChar char="•"/>
            </a:pPr>
            <a:endParaRPr lang="en-US" sz="2400" dirty="0">
              <a:solidFill>
                <a:srgbClr val="253761"/>
              </a:solidFill>
              <a:latin typeface="Sitka Text" pitchFamily="2" charset="0"/>
            </a:endParaRPr>
          </a:p>
          <a:p>
            <a:r>
              <a:rPr lang="en-US" sz="2400" b="1" dirty="0">
                <a:solidFill>
                  <a:srgbClr val="253761"/>
                </a:solidFill>
                <a:latin typeface="Sitka Text" pitchFamily="2" charset="0"/>
              </a:rPr>
              <a:t>Land Valuation (Comping)</a:t>
            </a:r>
          </a:p>
          <a:p>
            <a:pPr marL="342900" indent="-342900">
              <a:buFont typeface="Arial" panose="020B0604020202020204" pitchFamily="34" charset="0"/>
              <a:buChar char="•"/>
            </a:pPr>
            <a:r>
              <a:rPr lang="en-US" sz="2400" dirty="0">
                <a:solidFill>
                  <a:srgbClr val="253761"/>
                </a:solidFill>
                <a:latin typeface="Sitka Text" pitchFamily="2" charset="0"/>
              </a:rPr>
              <a:t>Analyze comparable sales to accurately estimate the property’s market value.</a:t>
            </a:r>
          </a:p>
          <a:p>
            <a:pPr marL="342900" indent="-342900">
              <a:buFont typeface="Arial" panose="020B0604020202020204" pitchFamily="34" charset="0"/>
              <a:buChar char="•"/>
            </a:pPr>
            <a:endParaRPr lang="en-US" sz="2400" dirty="0">
              <a:solidFill>
                <a:srgbClr val="253761"/>
              </a:solidFill>
              <a:latin typeface="Sitka Text" pitchFamily="2" charset="0"/>
            </a:endParaRPr>
          </a:p>
          <a:p>
            <a:r>
              <a:rPr lang="en-US" sz="2400" b="1" dirty="0">
                <a:solidFill>
                  <a:srgbClr val="253761"/>
                </a:solidFill>
                <a:latin typeface="Sitka Text" pitchFamily="2" charset="0"/>
              </a:rPr>
              <a:t>Developer’s Mindset</a:t>
            </a:r>
          </a:p>
          <a:p>
            <a:pPr marL="342900" indent="-342900">
              <a:buFont typeface="Arial" panose="020B0604020202020204" pitchFamily="34" charset="0"/>
              <a:buChar char="•"/>
            </a:pPr>
            <a:r>
              <a:rPr lang="en-US" sz="2400" dirty="0">
                <a:solidFill>
                  <a:srgbClr val="253761"/>
                </a:solidFill>
                <a:latin typeface="Sitka Text" pitchFamily="2" charset="0"/>
              </a:rPr>
              <a:t>Think like a builder—evaluate feasibility, costs, risks, and returns to operate at a professional level.</a:t>
            </a:r>
          </a:p>
        </p:txBody>
      </p:sp>
      <p:pic>
        <p:nvPicPr>
          <p:cNvPr id="9" name="Picture 8" descr="Exterior of modern farmhouse">
            <a:extLst>
              <a:ext uri="{FF2B5EF4-FFF2-40B4-BE49-F238E27FC236}">
                <a16:creationId xmlns:a16="http://schemas.microsoft.com/office/drawing/2014/main" id="{20FE4A7E-3C88-2346-F52E-E2AB5409518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01400" y="3668635"/>
            <a:ext cx="6932444" cy="4622207"/>
          </a:xfrm>
          <a:prstGeom prst="rect">
            <a:avLst/>
          </a:prstGeom>
          <a:ln>
            <a:noFill/>
          </a:ln>
          <a:effectLst>
            <a:softEdge rad="112500"/>
          </a:effectLst>
        </p:spPr>
      </p:pic>
    </p:spTree>
    <p:extLst>
      <p:ext uri="{BB962C8B-B14F-4D97-AF65-F5344CB8AC3E}">
        <p14:creationId xmlns:p14="http://schemas.microsoft.com/office/powerpoint/2010/main" val="206067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70F81B-0176-F67C-5913-0435DE3E7E66}"/>
            </a:ext>
          </a:extLst>
        </p:cNvPr>
        <p:cNvGrpSpPr/>
        <p:nvPr/>
      </p:nvGrpSpPr>
      <p:grpSpPr>
        <a:xfrm>
          <a:off x="0" y="0"/>
          <a:ext cx="0" cy="0"/>
          <a:chOff x="0" y="0"/>
          <a:chExt cx="0" cy="0"/>
        </a:xfrm>
      </p:grpSpPr>
      <p:grpSp>
        <p:nvGrpSpPr>
          <p:cNvPr id="3" name="Group 3">
            <a:extLst>
              <a:ext uri="{FF2B5EF4-FFF2-40B4-BE49-F238E27FC236}">
                <a16:creationId xmlns:a16="http://schemas.microsoft.com/office/drawing/2014/main" id="{6755C3A2-B557-815D-077A-0E7061424E50}"/>
              </a:ext>
            </a:extLst>
          </p:cNvPr>
          <p:cNvGrpSpPr/>
          <p:nvPr/>
        </p:nvGrpSpPr>
        <p:grpSpPr>
          <a:xfrm rot="5400000">
            <a:off x="8266720" y="-8440734"/>
            <a:ext cx="1754560" cy="18288000"/>
            <a:chOff x="0" y="0"/>
            <a:chExt cx="462106" cy="4816593"/>
          </a:xfrm>
        </p:grpSpPr>
        <p:sp>
          <p:nvSpPr>
            <p:cNvPr id="4" name="Freeform 4">
              <a:extLst>
                <a:ext uri="{FF2B5EF4-FFF2-40B4-BE49-F238E27FC236}">
                  <a16:creationId xmlns:a16="http://schemas.microsoft.com/office/drawing/2014/main" id="{0AEA9828-6B05-8CD0-97EE-925CEE1DF40A}"/>
                </a:ext>
              </a:extLst>
            </p:cNvPr>
            <p:cNvSpPr/>
            <p:nvPr/>
          </p:nvSpPr>
          <p:spPr>
            <a:xfrm>
              <a:off x="0" y="0"/>
              <a:ext cx="462106" cy="4816592"/>
            </a:xfrm>
            <a:custGeom>
              <a:avLst/>
              <a:gdLst/>
              <a:ahLst/>
              <a:cxnLst/>
              <a:rect l="l" t="t" r="r" b="b"/>
              <a:pathLst>
                <a:path w="462106" h="4816592">
                  <a:moveTo>
                    <a:pt x="0" y="0"/>
                  </a:moveTo>
                  <a:lnTo>
                    <a:pt x="462106" y="0"/>
                  </a:lnTo>
                  <a:lnTo>
                    <a:pt x="462106" y="4816592"/>
                  </a:lnTo>
                  <a:lnTo>
                    <a:pt x="0" y="4816592"/>
                  </a:lnTo>
                  <a:close/>
                </a:path>
              </a:pathLst>
            </a:custGeom>
            <a:solidFill>
              <a:srgbClr val="203864"/>
            </a:solidFill>
          </p:spPr>
          <p:txBody>
            <a:bodyPr/>
            <a:lstStyle/>
            <a:p>
              <a:endParaRPr lang="en-US"/>
            </a:p>
          </p:txBody>
        </p:sp>
        <p:sp>
          <p:nvSpPr>
            <p:cNvPr id="5" name="TextBox 5">
              <a:extLst>
                <a:ext uri="{FF2B5EF4-FFF2-40B4-BE49-F238E27FC236}">
                  <a16:creationId xmlns:a16="http://schemas.microsoft.com/office/drawing/2014/main" id="{AF1794DA-7AB7-487B-79FC-CFFE0DF4F3BE}"/>
                </a:ext>
              </a:extLst>
            </p:cNvPr>
            <p:cNvSpPr txBox="1"/>
            <p:nvPr/>
          </p:nvSpPr>
          <p:spPr>
            <a:xfrm>
              <a:off x="0" y="-47625"/>
              <a:ext cx="462106" cy="4864218"/>
            </a:xfrm>
            <a:prstGeom prst="rect">
              <a:avLst/>
            </a:prstGeom>
          </p:spPr>
          <p:txBody>
            <a:bodyPr lIns="50800" tIns="50800" rIns="50800" bIns="50800" rtlCol="0" anchor="ctr"/>
            <a:lstStyle/>
            <a:p>
              <a:pPr algn="ctr">
                <a:lnSpc>
                  <a:spcPts val="2659"/>
                </a:lnSpc>
              </a:pPr>
              <a:endParaRPr/>
            </a:p>
          </p:txBody>
        </p:sp>
      </p:grpSp>
      <p:sp>
        <p:nvSpPr>
          <p:cNvPr id="6" name="TextBox 6">
            <a:extLst>
              <a:ext uri="{FF2B5EF4-FFF2-40B4-BE49-F238E27FC236}">
                <a16:creationId xmlns:a16="http://schemas.microsoft.com/office/drawing/2014/main" id="{090B71BB-E1B5-EBC0-FA62-F22BDFE3FE37}"/>
              </a:ext>
            </a:extLst>
          </p:cNvPr>
          <p:cNvSpPr txBox="1"/>
          <p:nvPr/>
        </p:nvSpPr>
        <p:spPr>
          <a:xfrm>
            <a:off x="952119" y="434927"/>
            <a:ext cx="15053310" cy="730969"/>
          </a:xfrm>
          <a:prstGeom prst="rect">
            <a:avLst/>
          </a:prstGeom>
        </p:spPr>
        <p:txBody>
          <a:bodyPr wrap="square" lIns="0" tIns="0" rIns="0" bIns="0" rtlCol="0" anchor="t">
            <a:spAutoFit/>
          </a:bodyPr>
          <a:lstStyle/>
          <a:p>
            <a:pPr>
              <a:lnSpc>
                <a:spcPts val="6018"/>
              </a:lnSpc>
              <a:spcBef>
                <a:spcPct val="0"/>
              </a:spcBef>
            </a:pPr>
            <a:r>
              <a:rPr lang="en-US" sz="4000" dirty="0">
                <a:solidFill>
                  <a:srgbClr val="FFFFFF"/>
                </a:solidFill>
                <a:latin typeface="League Spartan"/>
                <a:sym typeface="League Spartan"/>
              </a:rPr>
              <a:t>Buying the Land</a:t>
            </a:r>
            <a:endParaRPr lang="en-US" dirty="0"/>
          </a:p>
        </p:txBody>
      </p:sp>
      <p:sp>
        <p:nvSpPr>
          <p:cNvPr id="7" name="AutoShape 7">
            <a:extLst>
              <a:ext uri="{FF2B5EF4-FFF2-40B4-BE49-F238E27FC236}">
                <a16:creationId xmlns:a16="http://schemas.microsoft.com/office/drawing/2014/main" id="{0B00DF0E-FD34-5835-667C-029165B190CF}"/>
              </a:ext>
            </a:extLst>
          </p:cNvPr>
          <p:cNvSpPr/>
          <p:nvPr/>
        </p:nvSpPr>
        <p:spPr>
          <a:xfrm>
            <a:off x="953191" y="1192215"/>
            <a:ext cx="2618740" cy="0"/>
          </a:xfrm>
          <a:prstGeom prst="line">
            <a:avLst/>
          </a:prstGeom>
          <a:ln w="38100" cap="flat">
            <a:solidFill>
              <a:schemeClr val="bg1"/>
            </a:solidFill>
            <a:prstDash val="solid"/>
            <a:headEnd type="none" w="sm" len="sm"/>
            <a:tailEnd type="none" w="sm" len="sm"/>
          </a:ln>
        </p:spPr>
        <p:txBody>
          <a:bodyPr/>
          <a:lstStyle/>
          <a:p>
            <a:endParaRPr lang="en-US"/>
          </a:p>
        </p:txBody>
      </p:sp>
      <p:sp>
        <p:nvSpPr>
          <p:cNvPr id="38" name="Freeform 38">
            <a:extLst>
              <a:ext uri="{FF2B5EF4-FFF2-40B4-BE49-F238E27FC236}">
                <a16:creationId xmlns:a16="http://schemas.microsoft.com/office/drawing/2014/main" id="{D4E2764F-2AC8-7096-F98C-5E1213870771}"/>
              </a:ext>
            </a:extLst>
          </p:cNvPr>
          <p:cNvSpPr/>
          <p:nvPr/>
        </p:nvSpPr>
        <p:spPr>
          <a:xfrm>
            <a:off x="16005429" y="206719"/>
            <a:ext cx="1768139" cy="993094"/>
          </a:xfrm>
          <a:custGeom>
            <a:avLst/>
            <a:gdLst/>
            <a:ahLst/>
            <a:cxnLst/>
            <a:rect l="l" t="t" r="r" b="b"/>
            <a:pathLst>
              <a:path w="1768139" h="993094">
                <a:moveTo>
                  <a:pt x="0" y="0"/>
                </a:moveTo>
                <a:lnTo>
                  <a:pt x="1768139" y="0"/>
                </a:lnTo>
                <a:lnTo>
                  <a:pt x="1768139" y="993094"/>
                </a:lnTo>
                <a:lnTo>
                  <a:pt x="0" y="993094"/>
                </a:lnTo>
                <a:lnTo>
                  <a:pt x="0" y="0"/>
                </a:lnTo>
                <a:close/>
              </a:path>
            </a:pathLst>
          </a:custGeom>
          <a:blipFill>
            <a:blip r:embed="rId3"/>
            <a:stretch>
              <a:fillRect/>
            </a:stretch>
          </a:blipFill>
        </p:spPr>
        <p:txBody>
          <a:bodyPr/>
          <a:lstStyle/>
          <a:p>
            <a:endParaRPr lang="en-US"/>
          </a:p>
        </p:txBody>
      </p:sp>
      <p:sp>
        <p:nvSpPr>
          <p:cNvPr id="8" name="Rectangle 7">
            <a:extLst>
              <a:ext uri="{FF2B5EF4-FFF2-40B4-BE49-F238E27FC236}">
                <a16:creationId xmlns:a16="http://schemas.microsoft.com/office/drawing/2014/main" id="{7F8F6A95-4829-BED6-8AEA-EE65C1EC020D}"/>
              </a:ext>
            </a:extLst>
          </p:cNvPr>
          <p:cNvSpPr/>
          <p:nvPr/>
        </p:nvSpPr>
        <p:spPr>
          <a:xfrm>
            <a:off x="948120" y="1931652"/>
            <a:ext cx="10024680" cy="801244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r>
              <a:rPr lang="en-US" sz="2800" b="1" dirty="0">
                <a:solidFill>
                  <a:srgbClr val="253761"/>
                </a:solidFill>
                <a:latin typeface="Sitka Text" pitchFamily="2" charset="0"/>
              </a:rPr>
              <a:t>Offer Writing</a:t>
            </a:r>
          </a:p>
          <a:p>
            <a:r>
              <a:rPr lang="en-US" sz="2800" dirty="0">
                <a:solidFill>
                  <a:srgbClr val="253761"/>
                </a:solidFill>
                <a:latin typeface="Sitka Text" pitchFamily="2" charset="0"/>
              </a:rPr>
              <a:t>Often the easiest part of a land transaction—once you understand the forms and your strategy.</a:t>
            </a:r>
          </a:p>
          <a:p>
            <a:r>
              <a:rPr lang="en-US" sz="2800" b="1" dirty="0">
                <a:solidFill>
                  <a:srgbClr val="253761"/>
                </a:solidFill>
                <a:latin typeface="Sitka Text" pitchFamily="2" charset="0"/>
              </a:rPr>
              <a:t>Form 25 (Purchase &amp; Sale Agreement):</a:t>
            </a:r>
            <a:br>
              <a:rPr lang="en-US" sz="2800" dirty="0">
                <a:solidFill>
                  <a:srgbClr val="253761"/>
                </a:solidFill>
                <a:latin typeface="Sitka Text" pitchFamily="2" charset="0"/>
              </a:rPr>
            </a:br>
            <a:r>
              <a:rPr lang="en-US" sz="2800" dirty="0">
                <a:solidFill>
                  <a:srgbClr val="253761"/>
                </a:solidFill>
                <a:latin typeface="Sitka Text" pitchFamily="2" charset="0"/>
              </a:rPr>
              <a:t>The core contract that outlines price, terms, timelines, and responsibilities.</a:t>
            </a:r>
          </a:p>
          <a:p>
            <a:r>
              <a:rPr lang="en-US" sz="2800" b="1" dirty="0">
                <a:solidFill>
                  <a:srgbClr val="253761"/>
                </a:solidFill>
                <a:latin typeface="Sitka Text" pitchFamily="2" charset="0"/>
              </a:rPr>
              <a:t>Form 22D (Optional Clauses):</a:t>
            </a:r>
            <a:br>
              <a:rPr lang="en-US" sz="2800" dirty="0">
                <a:solidFill>
                  <a:srgbClr val="253761"/>
                </a:solidFill>
                <a:latin typeface="Sitka Text" pitchFamily="2" charset="0"/>
              </a:rPr>
            </a:br>
            <a:r>
              <a:rPr lang="en-US" sz="2800" dirty="0">
                <a:solidFill>
                  <a:srgbClr val="253761"/>
                </a:solidFill>
                <a:latin typeface="Sitka Text" pitchFamily="2" charset="0"/>
              </a:rPr>
              <a:t>Adds important protections and custom conditions specific to land deals.</a:t>
            </a:r>
          </a:p>
          <a:p>
            <a:r>
              <a:rPr lang="en-US" sz="2800" b="1" dirty="0">
                <a:solidFill>
                  <a:srgbClr val="253761"/>
                </a:solidFill>
                <a:latin typeface="Sitka Text" pitchFamily="2" charset="0"/>
              </a:rPr>
              <a:t>Form 35F (Feasibility Contingency):</a:t>
            </a:r>
            <a:br>
              <a:rPr lang="en-US" sz="2800" dirty="0">
                <a:solidFill>
                  <a:srgbClr val="253761"/>
                </a:solidFill>
                <a:latin typeface="Sitka Text" pitchFamily="2" charset="0"/>
              </a:rPr>
            </a:br>
            <a:r>
              <a:rPr lang="en-US" sz="2800" dirty="0">
                <a:solidFill>
                  <a:srgbClr val="253761"/>
                </a:solidFill>
                <a:latin typeface="Sitka Text" pitchFamily="2" charset="0"/>
              </a:rPr>
              <a:t>Your buyer’s safety net. It allows time to investigate whether the land is buildable and profitable before fully committing.</a:t>
            </a:r>
          </a:p>
          <a:p>
            <a:r>
              <a:rPr lang="en-US" sz="2800" b="1" dirty="0">
                <a:solidFill>
                  <a:srgbClr val="253761"/>
                </a:solidFill>
                <a:latin typeface="Sitka Text" pitchFamily="2" charset="0"/>
              </a:rPr>
              <a:t>Legal Description:</a:t>
            </a:r>
          </a:p>
          <a:p>
            <a:r>
              <a:rPr lang="en-US" sz="2800" dirty="0">
                <a:solidFill>
                  <a:srgbClr val="253761"/>
                </a:solidFill>
                <a:latin typeface="Sitka Text" pitchFamily="2" charset="0"/>
              </a:rPr>
              <a:t>Is the </a:t>
            </a:r>
            <a:r>
              <a:rPr lang="en-US" sz="2800" i="1" dirty="0">
                <a:solidFill>
                  <a:srgbClr val="253761"/>
                </a:solidFill>
                <a:latin typeface="Sitka Text" pitchFamily="2" charset="0"/>
              </a:rPr>
              <a:t>official, precise, and legally recognized</a:t>
            </a:r>
            <a:r>
              <a:rPr lang="en-US" sz="2800" dirty="0">
                <a:solidFill>
                  <a:srgbClr val="253761"/>
                </a:solidFill>
                <a:latin typeface="Sitka Text" pitchFamily="2" charset="0"/>
              </a:rPr>
              <a:t> way to identify a parcel of real property in Washington State.</a:t>
            </a:r>
            <a:br>
              <a:rPr lang="en-US" sz="2800" dirty="0">
                <a:solidFill>
                  <a:srgbClr val="253761"/>
                </a:solidFill>
                <a:latin typeface="Sitka Text" pitchFamily="2" charset="0"/>
              </a:rPr>
            </a:br>
            <a:br>
              <a:rPr lang="en-US" sz="2800" dirty="0">
                <a:solidFill>
                  <a:srgbClr val="253761"/>
                </a:solidFill>
                <a:latin typeface="Sitka Text" pitchFamily="2" charset="0"/>
              </a:rPr>
            </a:br>
            <a:endParaRPr lang="en-US" sz="2800" dirty="0">
              <a:solidFill>
                <a:srgbClr val="253761"/>
              </a:solidFill>
              <a:latin typeface="Sitka Text" pitchFamily="2" charset="0"/>
            </a:endParaRPr>
          </a:p>
        </p:txBody>
      </p:sp>
      <p:pic>
        <p:nvPicPr>
          <p:cNvPr id="9" name="Picture 8" descr="Woman in business attire">
            <a:extLst>
              <a:ext uri="{FF2B5EF4-FFF2-40B4-BE49-F238E27FC236}">
                <a16:creationId xmlns:a16="http://schemas.microsoft.com/office/drawing/2014/main" id="{87AFA035-36E5-22E0-5C35-522399176EA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53800" y="3619500"/>
            <a:ext cx="6572168" cy="4381445"/>
          </a:xfrm>
          <a:prstGeom prst="rect">
            <a:avLst/>
          </a:prstGeom>
          <a:ln>
            <a:noFill/>
          </a:ln>
          <a:effectLst>
            <a:softEdge rad="112500"/>
          </a:effectLst>
        </p:spPr>
      </p:pic>
    </p:spTree>
    <p:extLst>
      <p:ext uri="{BB962C8B-B14F-4D97-AF65-F5344CB8AC3E}">
        <p14:creationId xmlns:p14="http://schemas.microsoft.com/office/powerpoint/2010/main" val="20721900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FE8D04-8EC8-EA7B-4A90-279AD5C3B949}"/>
            </a:ext>
          </a:extLst>
        </p:cNvPr>
        <p:cNvGrpSpPr/>
        <p:nvPr/>
      </p:nvGrpSpPr>
      <p:grpSpPr>
        <a:xfrm>
          <a:off x="0" y="0"/>
          <a:ext cx="0" cy="0"/>
          <a:chOff x="0" y="0"/>
          <a:chExt cx="0" cy="0"/>
        </a:xfrm>
      </p:grpSpPr>
      <p:grpSp>
        <p:nvGrpSpPr>
          <p:cNvPr id="3" name="Group 3">
            <a:extLst>
              <a:ext uri="{FF2B5EF4-FFF2-40B4-BE49-F238E27FC236}">
                <a16:creationId xmlns:a16="http://schemas.microsoft.com/office/drawing/2014/main" id="{FC27E10C-D125-5271-CF6A-028A0F2829D8}"/>
              </a:ext>
            </a:extLst>
          </p:cNvPr>
          <p:cNvGrpSpPr/>
          <p:nvPr/>
        </p:nvGrpSpPr>
        <p:grpSpPr>
          <a:xfrm rot="5400000">
            <a:off x="8266720" y="-8440734"/>
            <a:ext cx="1754560" cy="18288000"/>
            <a:chOff x="0" y="0"/>
            <a:chExt cx="462106" cy="4816593"/>
          </a:xfrm>
        </p:grpSpPr>
        <p:sp>
          <p:nvSpPr>
            <p:cNvPr id="4" name="Freeform 4">
              <a:extLst>
                <a:ext uri="{FF2B5EF4-FFF2-40B4-BE49-F238E27FC236}">
                  <a16:creationId xmlns:a16="http://schemas.microsoft.com/office/drawing/2014/main" id="{1D71A2E7-C6E9-D2DC-0611-4A6B5137D1EB}"/>
                </a:ext>
              </a:extLst>
            </p:cNvPr>
            <p:cNvSpPr/>
            <p:nvPr/>
          </p:nvSpPr>
          <p:spPr>
            <a:xfrm>
              <a:off x="0" y="0"/>
              <a:ext cx="462106" cy="4816592"/>
            </a:xfrm>
            <a:custGeom>
              <a:avLst/>
              <a:gdLst/>
              <a:ahLst/>
              <a:cxnLst/>
              <a:rect l="l" t="t" r="r" b="b"/>
              <a:pathLst>
                <a:path w="462106" h="4816592">
                  <a:moveTo>
                    <a:pt x="0" y="0"/>
                  </a:moveTo>
                  <a:lnTo>
                    <a:pt x="462106" y="0"/>
                  </a:lnTo>
                  <a:lnTo>
                    <a:pt x="462106" y="4816592"/>
                  </a:lnTo>
                  <a:lnTo>
                    <a:pt x="0" y="4816592"/>
                  </a:lnTo>
                  <a:close/>
                </a:path>
              </a:pathLst>
            </a:custGeom>
            <a:solidFill>
              <a:srgbClr val="203864"/>
            </a:solidFill>
          </p:spPr>
          <p:txBody>
            <a:bodyPr/>
            <a:lstStyle/>
            <a:p>
              <a:endParaRPr lang="en-US"/>
            </a:p>
          </p:txBody>
        </p:sp>
        <p:sp>
          <p:nvSpPr>
            <p:cNvPr id="5" name="TextBox 5">
              <a:extLst>
                <a:ext uri="{FF2B5EF4-FFF2-40B4-BE49-F238E27FC236}">
                  <a16:creationId xmlns:a16="http://schemas.microsoft.com/office/drawing/2014/main" id="{2774E85F-96B9-356E-A8CC-322EC4C9ED43}"/>
                </a:ext>
              </a:extLst>
            </p:cNvPr>
            <p:cNvSpPr txBox="1"/>
            <p:nvPr/>
          </p:nvSpPr>
          <p:spPr>
            <a:xfrm>
              <a:off x="0" y="-47625"/>
              <a:ext cx="462106" cy="4864218"/>
            </a:xfrm>
            <a:prstGeom prst="rect">
              <a:avLst/>
            </a:prstGeom>
          </p:spPr>
          <p:txBody>
            <a:bodyPr lIns="50800" tIns="50800" rIns="50800" bIns="50800" rtlCol="0" anchor="ctr"/>
            <a:lstStyle/>
            <a:p>
              <a:pPr algn="ctr">
                <a:lnSpc>
                  <a:spcPts val="2659"/>
                </a:lnSpc>
              </a:pPr>
              <a:endParaRPr/>
            </a:p>
          </p:txBody>
        </p:sp>
      </p:grpSp>
      <p:sp>
        <p:nvSpPr>
          <p:cNvPr id="6" name="TextBox 6">
            <a:extLst>
              <a:ext uri="{FF2B5EF4-FFF2-40B4-BE49-F238E27FC236}">
                <a16:creationId xmlns:a16="http://schemas.microsoft.com/office/drawing/2014/main" id="{4EE35FBC-E4A6-DD56-D55A-C5DD791E3C2B}"/>
              </a:ext>
            </a:extLst>
          </p:cNvPr>
          <p:cNvSpPr txBox="1"/>
          <p:nvPr/>
        </p:nvSpPr>
        <p:spPr>
          <a:xfrm>
            <a:off x="952119" y="434927"/>
            <a:ext cx="15053310" cy="730969"/>
          </a:xfrm>
          <a:prstGeom prst="rect">
            <a:avLst/>
          </a:prstGeom>
        </p:spPr>
        <p:txBody>
          <a:bodyPr wrap="square" lIns="0" tIns="0" rIns="0" bIns="0" rtlCol="0" anchor="t">
            <a:spAutoFit/>
          </a:bodyPr>
          <a:lstStyle/>
          <a:p>
            <a:pPr>
              <a:lnSpc>
                <a:spcPts val="6018"/>
              </a:lnSpc>
              <a:spcBef>
                <a:spcPct val="0"/>
              </a:spcBef>
            </a:pPr>
            <a:r>
              <a:rPr lang="en-US" sz="4000" dirty="0">
                <a:solidFill>
                  <a:srgbClr val="FFFFFF"/>
                </a:solidFill>
                <a:latin typeface="League Spartan"/>
                <a:sym typeface="League Spartan"/>
              </a:rPr>
              <a:t>Feasibility</a:t>
            </a:r>
            <a:endParaRPr lang="en-US" dirty="0"/>
          </a:p>
        </p:txBody>
      </p:sp>
      <p:sp>
        <p:nvSpPr>
          <p:cNvPr id="7" name="AutoShape 7">
            <a:extLst>
              <a:ext uri="{FF2B5EF4-FFF2-40B4-BE49-F238E27FC236}">
                <a16:creationId xmlns:a16="http://schemas.microsoft.com/office/drawing/2014/main" id="{ABEF80B7-05E1-6319-A86F-2C69CB9EAC0B}"/>
              </a:ext>
            </a:extLst>
          </p:cNvPr>
          <p:cNvSpPr/>
          <p:nvPr/>
        </p:nvSpPr>
        <p:spPr>
          <a:xfrm>
            <a:off x="953191" y="1192215"/>
            <a:ext cx="2618740" cy="0"/>
          </a:xfrm>
          <a:prstGeom prst="line">
            <a:avLst/>
          </a:prstGeom>
          <a:ln w="38100" cap="flat">
            <a:solidFill>
              <a:schemeClr val="bg1"/>
            </a:solidFill>
            <a:prstDash val="solid"/>
            <a:headEnd type="none" w="sm" len="sm"/>
            <a:tailEnd type="none" w="sm" len="sm"/>
          </a:ln>
        </p:spPr>
        <p:txBody>
          <a:bodyPr/>
          <a:lstStyle/>
          <a:p>
            <a:endParaRPr lang="en-US"/>
          </a:p>
        </p:txBody>
      </p:sp>
      <p:sp>
        <p:nvSpPr>
          <p:cNvPr id="38" name="Freeform 38">
            <a:extLst>
              <a:ext uri="{FF2B5EF4-FFF2-40B4-BE49-F238E27FC236}">
                <a16:creationId xmlns:a16="http://schemas.microsoft.com/office/drawing/2014/main" id="{B138701D-E70C-0773-4900-F03F5489110F}"/>
              </a:ext>
            </a:extLst>
          </p:cNvPr>
          <p:cNvSpPr/>
          <p:nvPr/>
        </p:nvSpPr>
        <p:spPr>
          <a:xfrm>
            <a:off x="16005429" y="206719"/>
            <a:ext cx="1768139" cy="993094"/>
          </a:xfrm>
          <a:custGeom>
            <a:avLst/>
            <a:gdLst/>
            <a:ahLst/>
            <a:cxnLst/>
            <a:rect l="l" t="t" r="r" b="b"/>
            <a:pathLst>
              <a:path w="1768139" h="993094">
                <a:moveTo>
                  <a:pt x="0" y="0"/>
                </a:moveTo>
                <a:lnTo>
                  <a:pt x="1768139" y="0"/>
                </a:lnTo>
                <a:lnTo>
                  <a:pt x="1768139" y="993094"/>
                </a:lnTo>
                <a:lnTo>
                  <a:pt x="0" y="993094"/>
                </a:lnTo>
                <a:lnTo>
                  <a:pt x="0" y="0"/>
                </a:lnTo>
                <a:close/>
              </a:path>
            </a:pathLst>
          </a:custGeom>
          <a:blipFill>
            <a:blip r:embed="rId3"/>
            <a:stretch>
              <a:fillRect/>
            </a:stretch>
          </a:blipFill>
        </p:spPr>
        <p:txBody>
          <a:bodyPr/>
          <a:lstStyle/>
          <a:p>
            <a:endParaRPr lang="en-US"/>
          </a:p>
        </p:txBody>
      </p:sp>
      <p:sp>
        <p:nvSpPr>
          <p:cNvPr id="8" name="Rectangle 7">
            <a:extLst>
              <a:ext uri="{FF2B5EF4-FFF2-40B4-BE49-F238E27FC236}">
                <a16:creationId xmlns:a16="http://schemas.microsoft.com/office/drawing/2014/main" id="{D99F5624-6907-551B-A855-8A152828A194}"/>
              </a:ext>
            </a:extLst>
          </p:cNvPr>
          <p:cNvSpPr/>
          <p:nvPr/>
        </p:nvSpPr>
        <p:spPr>
          <a:xfrm>
            <a:off x="948120" y="1931652"/>
            <a:ext cx="10024680" cy="801244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r>
              <a:rPr lang="en-US" b="1" dirty="0">
                <a:solidFill>
                  <a:srgbClr val="253761"/>
                </a:solidFill>
              </a:rPr>
              <a:t>Feasibility Study</a:t>
            </a:r>
          </a:p>
          <a:p>
            <a:r>
              <a:rPr lang="en-US" dirty="0">
                <a:solidFill>
                  <a:srgbClr val="253761"/>
                </a:solidFill>
              </a:rPr>
              <a:t>Think of this as a </a:t>
            </a:r>
            <a:r>
              <a:rPr lang="en-US" b="1" dirty="0">
                <a:solidFill>
                  <a:srgbClr val="253761"/>
                </a:solidFill>
              </a:rPr>
              <a:t>home inspection for land</a:t>
            </a:r>
            <a:r>
              <a:rPr lang="en-US" dirty="0">
                <a:solidFill>
                  <a:srgbClr val="253761"/>
                </a:solidFill>
              </a:rPr>
              <a:t>—but far more detailed and essential. This period determines whether your project can actually be built and whether it will make financial sense.</a:t>
            </a:r>
          </a:p>
          <a:p>
            <a:r>
              <a:rPr lang="en-US" dirty="0">
                <a:solidFill>
                  <a:srgbClr val="253761"/>
                </a:solidFill>
              </a:rPr>
              <a:t>Key components include:</a:t>
            </a:r>
          </a:p>
          <a:p>
            <a:pPr marL="285750" indent="-285750">
              <a:buFont typeface="Arial" panose="020B0604020202020204" pitchFamily="34" charset="0"/>
              <a:buChar char="•"/>
            </a:pPr>
            <a:r>
              <a:rPr lang="en-US" b="1" dirty="0">
                <a:solidFill>
                  <a:srgbClr val="253761"/>
                </a:solidFill>
              </a:rPr>
              <a:t>Surveying</a:t>
            </a:r>
          </a:p>
          <a:p>
            <a:r>
              <a:rPr lang="en-US" dirty="0">
                <a:solidFill>
                  <a:srgbClr val="253761"/>
                </a:solidFill>
              </a:rPr>
              <a:t>Determines boundaries, easements, topography, slopes, and any encroachments. Critical for design, setbacks, and understanding buildable area.</a:t>
            </a:r>
          </a:p>
          <a:p>
            <a:pPr marL="285750" indent="-285750">
              <a:buFont typeface="Arial" panose="020B0604020202020204" pitchFamily="34" charset="0"/>
              <a:buChar char="•"/>
            </a:pPr>
            <a:r>
              <a:rPr lang="en-US" b="1" dirty="0">
                <a:solidFill>
                  <a:srgbClr val="253761"/>
                </a:solidFill>
              </a:rPr>
              <a:t>Environmental &amp; Site Professionals</a:t>
            </a:r>
          </a:p>
          <a:p>
            <a:pPr marL="285750" indent="-285750">
              <a:buFont typeface="Arial" panose="020B0604020202020204" pitchFamily="34" charset="0"/>
              <a:buChar char="•"/>
            </a:pPr>
            <a:r>
              <a:rPr lang="en-US" b="1" dirty="0">
                <a:solidFill>
                  <a:srgbClr val="253761"/>
                </a:solidFill>
              </a:rPr>
              <a:t>Geotechnical Engineers:</a:t>
            </a:r>
            <a:r>
              <a:rPr lang="en-US" dirty="0">
                <a:solidFill>
                  <a:srgbClr val="253761"/>
                </a:solidFill>
              </a:rPr>
              <a:t> Analyze soil stability, slopes, and landslide risk.</a:t>
            </a:r>
          </a:p>
          <a:p>
            <a:pPr marL="285750" indent="-285750">
              <a:buFont typeface="Arial" panose="020B0604020202020204" pitchFamily="34" charset="0"/>
              <a:buChar char="•"/>
            </a:pPr>
            <a:r>
              <a:rPr lang="en-US" b="1" dirty="0">
                <a:solidFill>
                  <a:srgbClr val="253761"/>
                </a:solidFill>
              </a:rPr>
              <a:t>Wetland Specialists:</a:t>
            </a:r>
            <a:r>
              <a:rPr lang="en-US" dirty="0">
                <a:solidFill>
                  <a:srgbClr val="253761"/>
                </a:solidFill>
              </a:rPr>
              <a:t> Identify critical areas and buffer requirements.</a:t>
            </a:r>
          </a:p>
          <a:p>
            <a:pPr marL="285750" indent="-285750">
              <a:buFont typeface="Arial" panose="020B0604020202020204" pitchFamily="34" charset="0"/>
              <a:buChar char="•"/>
            </a:pPr>
            <a:r>
              <a:rPr lang="en-US" b="1" dirty="0">
                <a:solidFill>
                  <a:srgbClr val="253761"/>
                </a:solidFill>
              </a:rPr>
              <a:t>Arborists / Tree Cutters:</a:t>
            </a:r>
            <a:r>
              <a:rPr lang="en-US" dirty="0">
                <a:solidFill>
                  <a:srgbClr val="253761"/>
                </a:solidFill>
              </a:rPr>
              <a:t> Evaluate tree health, removal limits, and city requirements.</a:t>
            </a:r>
          </a:p>
          <a:p>
            <a:pPr marL="285750" indent="-285750">
              <a:buFont typeface="Arial" panose="020B0604020202020204" pitchFamily="34" charset="0"/>
              <a:buChar char="•"/>
            </a:pPr>
            <a:r>
              <a:rPr lang="en-US" b="1" dirty="0">
                <a:solidFill>
                  <a:srgbClr val="253761"/>
                </a:solidFill>
              </a:rPr>
              <a:t>Utility Assessments</a:t>
            </a:r>
          </a:p>
          <a:p>
            <a:r>
              <a:rPr lang="en-US" dirty="0">
                <a:solidFill>
                  <a:srgbClr val="253761"/>
                </a:solidFill>
              </a:rPr>
              <a:t>Verify availability, cost, and connection feasibility for:</a:t>
            </a:r>
          </a:p>
          <a:p>
            <a:pPr marL="285750" indent="-285750">
              <a:buFont typeface="Arial" panose="020B0604020202020204" pitchFamily="34" charset="0"/>
              <a:buChar char="•"/>
            </a:pPr>
            <a:r>
              <a:rPr lang="en-US" b="1" dirty="0">
                <a:solidFill>
                  <a:srgbClr val="253761"/>
                </a:solidFill>
              </a:rPr>
              <a:t>Septic Systems:</a:t>
            </a:r>
            <a:r>
              <a:rPr lang="en-US" dirty="0">
                <a:solidFill>
                  <a:srgbClr val="253761"/>
                </a:solidFill>
              </a:rPr>
              <a:t> Perc tests, drain field approvals, replacement areas.</a:t>
            </a:r>
          </a:p>
          <a:p>
            <a:pPr marL="285750" indent="-285750">
              <a:buFont typeface="Arial" panose="020B0604020202020204" pitchFamily="34" charset="0"/>
              <a:buChar char="•"/>
            </a:pPr>
            <a:r>
              <a:rPr lang="en-US" b="1" dirty="0">
                <a:solidFill>
                  <a:srgbClr val="253761"/>
                </a:solidFill>
              </a:rPr>
              <a:t>Wells:</a:t>
            </a:r>
            <a:r>
              <a:rPr lang="en-US" dirty="0">
                <a:solidFill>
                  <a:srgbClr val="253761"/>
                </a:solidFill>
              </a:rPr>
              <a:t> Water availability, purity, and drilling requirements.</a:t>
            </a:r>
          </a:p>
          <a:p>
            <a:pPr marL="285750" indent="-285750">
              <a:buFont typeface="Arial" panose="020B0604020202020204" pitchFamily="34" charset="0"/>
              <a:buChar char="•"/>
            </a:pPr>
            <a:r>
              <a:rPr lang="en-US" b="1" dirty="0">
                <a:solidFill>
                  <a:srgbClr val="253761"/>
                </a:solidFill>
              </a:rPr>
              <a:t>Electricity:</a:t>
            </a:r>
            <a:r>
              <a:rPr lang="en-US" dirty="0">
                <a:solidFill>
                  <a:srgbClr val="253761"/>
                </a:solidFill>
              </a:rPr>
              <a:t> Access, transformer requirements, and distance to nearest pole.</a:t>
            </a:r>
          </a:p>
          <a:p>
            <a:pPr marL="285750" indent="-285750">
              <a:buFont typeface="Arial" panose="020B0604020202020204" pitchFamily="34" charset="0"/>
              <a:buChar char="•"/>
            </a:pPr>
            <a:r>
              <a:rPr lang="en-US" b="1" dirty="0">
                <a:solidFill>
                  <a:srgbClr val="253761"/>
                </a:solidFill>
              </a:rPr>
              <a:t>Natural Gas:</a:t>
            </a:r>
            <a:r>
              <a:rPr lang="en-US" dirty="0">
                <a:solidFill>
                  <a:srgbClr val="253761"/>
                </a:solidFill>
              </a:rPr>
              <a:t> Availability or propane alternatives.</a:t>
            </a:r>
          </a:p>
          <a:p>
            <a:pPr marL="285750" indent="-285750">
              <a:buFont typeface="Arial" panose="020B0604020202020204" pitchFamily="34" charset="0"/>
              <a:buChar char="•"/>
            </a:pPr>
            <a:r>
              <a:rPr lang="en-US" b="1" dirty="0">
                <a:solidFill>
                  <a:srgbClr val="253761"/>
                </a:solidFill>
              </a:rPr>
              <a:t>Garbage &amp; Services:</a:t>
            </a:r>
            <a:r>
              <a:rPr lang="en-US" dirty="0">
                <a:solidFill>
                  <a:srgbClr val="253761"/>
                </a:solidFill>
              </a:rPr>
              <a:t> Ensure access, fire flow standards, and emergency vehicle access.</a:t>
            </a:r>
          </a:p>
          <a:p>
            <a:br>
              <a:rPr lang="en-US" dirty="0">
                <a:solidFill>
                  <a:srgbClr val="253761"/>
                </a:solidFill>
              </a:rPr>
            </a:br>
            <a:endParaRPr lang="en-US" dirty="0">
              <a:solidFill>
                <a:srgbClr val="253761"/>
              </a:solidFill>
            </a:endParaRPr>
          </a:p>
          <a:p>
            <a:r>
              <a:rPr lang="en-US" b="1" dirty="0">
                <a:solidFill>
                  <a:srgbClr val="253761"/>
                </a:solidFill>
              </a:rPr>
              <a:t>Design &amp; Construction Specialists</a:t>
            </a:r>
          </a:p>
          <a:p>
            <a:r>
              <a:rPr lang="en-US" dirty="0">
                <a:solidFill>
                  <a:srgbClr val="253761"/>
                </a:solidFill>
              </a:rPr>
              <a:t>These partners help determine what can be built, how much it will cost, and whether the project is financially viable.</a:t>
            </a:r>
          </a:p>
          <a:p>
            <a:pPr marL="285750" indent="-285750">
              <a:buFont typeface="Arial" panose="020B0604020202020204" pitchFamily="34" charset="0"/>
              <a:buChar char="•"/>
            </a:pPr>
            <a:r>
              <a:rPr lang="en-US" b="1" dirty="0">
                <a:solidFill>
                  <a:srgbClr val="253761"/>
                </a:solidFill>
              </a:rPr>
              <a:t>Architects:</a:t>
            </a:r>
            <a:r>
              <a:rPr lang="en-US" dirty="0">
                <a:solidFill>
                  <a:srgbClr val="253761"/>
                </a:solidFill>
              </a:rPr>
              <a:t> Create site plans, floor plans, and initial concept designs based on zoning and site limitations.</a:t>
            </a:r>
          </a:p>
          <a:p>
            <a:pPr marL="285750" indent="-285750">
              <a:buFont typeface="Arial" panose="020B0604020202020204" pitchFamily="34" charset="0"/>
              <a:buChar char="•"/>
            </a:pPr>
            <a:r>
              <a:rPr lang="en-US" b="1" dirty="0">
                <a:solidFill>
                  <a:srgbClr val="253761"/>
                </a:solidFill>
              </a:rPr>
              <a:t>Builders/Contractors:</a:t>
            </a:r>
            <a:r>
              <a:rPr lang="en-US" dirty="0">
                <a:solidFill>
                  <a:srgbClr val="253761"/>
                </a:solidFill>
              </a:rPr>
              <a:t> Provide cost estimates, feasibility input, and construction timelines.</a:t>
            </a:r>
          </a:p>
          <a:p>
            <a:pPr marL="285750" indent="-285750">
              <a:buFont typeface="Arial" panose="020B0604020202020204" pitchFamily="34" charset="0"/>
              <a:buChar char="•"/>
            </a:pPr>
            <a:r>
              <a:rPr lang="en-US" b="1" dirty="0">
                <a:solidFill>
                  <a:srgbClr val="253761"/>
                </a:solidFill>
              </a:rPr>
              <a:t>Civil &amp; Structural Engineers:</a:t>
            </a:r>
            <a:r>
              <a:rPr lang="en-US" dirty="0">
                <a:solidFill>
                  <a:srgbClr val="253761"/>
                </a:solidFill>
              </a:rPr>
              <a:t> Handle grading, drainage, stormwater, structural safety, and compliance with local building codes.</a:t>
            </a:r>
          </a:p>
        </p:txBody>
      </p:sp>
      <p:pic>
        <p:nvPicPr>
          <p:cNvPr id="10" name="Picture 9" descr="Front of large brick house with manicured gardens">
            <a:extLst>
              <a:ext uri="{FF2B5EF4-FFF2-40B4-BE49-F238E27FC236}">
                <a16:creationId xmlns:a16="http://schemas.microsoft.com/office/drawing/2014/main" id="{E7073ACA-4D66-482B-FE0E-E376CC885D7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25200" y="3695700"/>
            <a:ext cx="6895163" cy="4596775"/>
          </a:xfrm>
          <a:prstGeom prst="rect">
            <a:avLst/>
          </a:prstGeom>
          <a:ln>
            <a:noFill/>
          </a:ln>
          <a:effectLst>
            <a:softEdge rad="112500"/>
          </a:effectLst>
        </p:spPr>
      </p:pic>
    </p:spTree>
    <p:extLst>
      <p:ext uri="{BB962C8B-B14F-4D97-AF65-F5344CB8AC3E}">
        <p14:creationId xmlns:p14="http://schemas.microsoft.com/office/powerpoint/2010/main" val="29425526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613F2F-F311-52B3-F4F9-3D05E4C42296}"/>
            </a:ext>
          </a:extLst>
        </p:cNvPr>
        <p:cNvGrpSpPr/>
        <p:nvPr/>
      </p:nvGrpSpPr>
      <p:grpSpPr>
        <a:xfrm>
          <a:off x="0" y="0"/>
          <a:ext cx="0" cy="0"/>
          <a:chOff x="0" y="0"/>
          <a:chExt cx="0" cy="0"/>
        </a:xfrm>
      </p:grpSpPr>
      <p:grpSp>
        <p:nvGrpSpPr>
          <p:cNvPr id="3" name="Group 3">
            <a:extLst>
              <a:ext uri="{FF2B5EF4-FFF2-40B4-BE49-F238E27FC236}">
                <a16:creationId xmlns:a16="http://schemas.microsoft.com/office/drawing/2014/main" id="{F0C51C12-CF9B-A731-DD48-77CC376496AB}"/>
              </a:ext>
            </a:extLst>
          </p:cNvPr>
          <p:cNvGrpSpPr/>
          <p:nvPr/>
        </p:nvGrpSpPr>
        <p:grpSpPr>
          <a:xfrm rot="5400000">
            <a:off x="8266720" y="-7944187"/>
            <a:ext cx="1754560" cy="18288000"/>
            <a:chOff x="0" y="0"/>
            <a:chExt cx="462106" cy="4816593"/>
          </a:xfrm>
        </p:grpSpPr>
        <p:sp>
          <p:nvSpPr>
            <p:cNvPr id="4" name="Freeform 4">
              <a:extLst>
                <a:ext uri="{FF2B5EF4-FFF2-40B4-BE49-F238E27FC236}">
                  <a16:creationId xmlns:a16="http://schemas.microsoft.com/office/drawing/2014/main" id="{97741A65-AF0F-1CB6-CD06-FFB80BB573B6}"/>
                </a:ext>
              </a:extLst>
            </p:cNvPr>
            <p:cNvSpPr/>
            <p:nvPr/>
          </p:nvSpPr>
          <p:spPr>
            <a:xfrm>
              <a:off x="0" y="0"/>
              <a:ext cx="462106" cy="4816592"/>
            </a:xfrm>
            <a:custGeom>
              <a:avLst/>
              <a:gdLst/>
              <a:ahLst/>
              <a:cxnLst/>
              <a:rect l="l" t="t" r="r" b="b"/>
              <a:pathLst>
                <a:path w="462106" h="4816592">
                  <a:moveTo>
                    <a:pt x="0" y="0"/>
                  </a:moveTo>
                  <a:lnTo>
                    <a:pt x="462106" y="0"/>
                  </a:lnTo>
                  <a:lnTo>
                    <a:pt x="462106" y="4816592"/>
                  </a:lnTo>
                  <a:lnTo>
                    <a:pt x="0" y="4816592"/>
                  </a:lnTo>
                  <a:close/>
                </a:path>
              </a:pathLst>
            </a:custGeom>
            <a:solidFill>
              <a:srgbClr val="203864"/>
            </a:solidFill>
          </p:spPr>
          <p:txBody>
            <a:bodyPr/>
            <a:lstStyle/>
            <a:p>
              <a:endParaRPr lang="en-US"/>
            </a:p>
          </p:txBody>
        </p:sp>
        <p:sp>
          <p:nvSpPr>
            <p:cNvPr id="5" name="TextBox 5">
              <a:extLst>
                <a:ext uri="{FF2B5EF4-FFF2-40B4-BE49-F238E27FC236}">
                  <a16:creationId xmlns:a16="http://schemas.microsoft.com/office/drawing/2014/main" id="{7CF9A143-30BE-DF99-D4E0-F75DC0DD90C4}"/>
                </a:ext>
              </a:extLst>
            </p:cNvPr>
            <p:cNvSpPr txBox="1"/>
            <p:nvPr/>
          </p:nvSpPr>
          <p:spPr>
            <a:xfrm>
              <a:off x="0" y="-47625"/>
              <a:ext cx="462106" cy="4864218"/>
            </a:xfrm>
            <a:prstGeom prst="rect">
              <a:avLst/>
            </a:prstGeom>
          </p:spPr>
          <p:txBody>
            <a:bodyPr lIns="50800" tIns="50800" rIns="50800" bIns="50800" rtlCol="0" anchor="ctr"/>
            <a:lstStyle/>
            <a:p>
              <a:pPr algn="ctr">
                <a:lnSpc>
                  <a:spcPts val="2659"/>
                </a:lnSpc>
              </a:pPr>
              <a:endParaRPr/>
            </a:p>
          </p:txBody>
        </p:sp>
      </p:grpSp>
      <p:sp>
        <p:nvSpPr>
          <p:cNvPr id="6" name="TextBox 6">
            <a:extLst>
              <a:ext uri="{FF2B5EF4-FFF2-40B4-BE49-F238E27FC236}">
                <a16:creationId xmlns:a16="http://schemas.microsoft.com/office/drawing/2014/main" id="{FB599496-5ECC-F32F-FEC7-D9F0AACFD681}"/>
              </a:ext>
            </a:extLst>
          </p:cNvPr>
          <p:cNvSpPr txBox="1"/>
          <p:nvPr/>
        </p:nvSpPr>
        <p:spPr>
          <a:xfrm>
            <a:off x="952119" y="434927"/>
            <a:ext cx="15053310" cy="730969"/>
          </a:xfrm>
          <a:prstGeom prst="rect">
            <a:avLst/>
          </a:prstGeom>
        </p:spPr>
        <p:txBody>
          <a:bodyPr wrap="square" lIns="0" tIns="0" rIns="0" bIns="0" rtlCol="0" anchor="t">
            <a:spAutoFit/>
          </a:bodyPr>
          <a:lstStyle/>
          <a:p>
            <a:pPr>
              <a:lnSpc>
                <a:spcPts val="6018"/>
              </a:lnSpc>
              <a:spcBef>
                <a:spcPct val="0"/>
              </a:spcBef>
            </a:pPr>
            <a:r>
              <a:rPr lang="en-US" sz="4000" dirty="0">
                <a:solidFill>
                  <a:srgbClr val="FFFFFF"/>
                </a:solidFill>
                <a:latin typeface="League Spartan"/>
                <a:sym typeface="League Spartan"/>
              </a:rPr>
              <a:t>Permitting</a:t>
            </a:r>
            <a:endParaRPr lang="en-US" dirty="0"/>
          </a:p>
        </p:txBody>
      </p:sp>
      <p:sp>
        <p:nvSpPr>
          <p:cNvPr id="7" name="AutoShape 7">
            <a:extLst>
              <a:ext uri="{FF2B5EF4-FFF2-40B4-BE49-F238E27FC236}">
                <a16:creationId xmlns:a16="http://schemas.microsoft.com/office/drawing/2014/main" id="{6C991B61-C411-039D-7EE2-0E1563561600}"/>
              </a:ext>
            </a:extLst>
          </p:cNvPr>
          <p:cNvSpPr/>
          <p:nvPr/>
        </p:nvSpPr>
        <p:spPr>
          <a:xfrm>
            <a:off x="953191" y="1192215"/>
            <a:ext cx="2618740" cy="0"/>
          </a:xfrm>
          <a:prstGeom prst="line">
            <a:avLst/>
          </a:prstGeom>
          <a:ln w="38100" cap="flat">
            <a:solidFill>
              <a:schemeClr val="bg1"/>
            </a:solidFill>
            <a:prstDash val="solid"/>
            <a:headEnd type="none" w="sm" len="sm"/>
            <a:tailEnd type="none" w="sm" len="sm"/>
          </a:ln>
        </p:spPr>
        <p:txBody>
          <a:bodyPr/>
          <a:lstStyle/>
          <a:p>
            <a:endParaRPr lang="en-US"/>
          </a:p>
        </p:txBody>
      </p:sp>
      <p:sp>
        <p:nvSpPr>
          <p:cNvPr id="38" name="Freeform 38">
            <a:extLst>
              <a:ext uri="{FF2B5EF4-FFF2-40B4-BE49-F238E27FC236}">
                <a16:creationId xmlns:a16="http://schemas.microsoft.com/office/drawing/2014/main" id="{2AFC7999-1E39-A3C7-44B5-69C22185A100}"/>
              </a:ext>
            </a:extLst>
          </p:cNvPr>
          <p:cNvSpPr/>
          <p:nvPr/>
        </p:nvSpPr>
        <p:spPr>
          <a:xfrm>
            <a:off x="16005429" y="206719"/>
            <a:ext cx="1768139" cy="993094"/>
          </a:xfrm>
          <a:custGeom>
            <a:avLst/>
            <a:gdLst/>
            <a:ahLst/>
            <a:cxnLst/>
            <a:rect l="l" t="t" r="r" b="b"/>
            <a:pathLst>
              <a:path w="1768139" h="993094">
                <a:moveTo>
                  <a:pt x="0" y="0"/>
                </a:moveTo>
                <a:lnTo>
                  <a:pt x="1768139" y="0"/>
                </a:lnTo>
                <a:lnTo>
                  <a:pt x="1768139" y="993094"/>
                </a:lnTo>
                <a:lnTo>
                  <a:pt x="0" y="993094"/>
                </a:lnTo>
                <a:lnTo>
                  <a:pt x="0" y="0"/>
                </a:lnTo>
                <a:close/>
              </a:path>
            </a:pathLst>
          </a:custGeom>
          <a:blipFill>
            <a:blip r:embed="rId3"/>
            <a:stretch>
              <a:fillRect/>
            </a:stretch>
          </a:blipFill>
        </p:spPr>
        <p:txBody>
          <a:bodyPr/>
          <a:lstStyle/>
          <a:p>
            <a:endParaRPr lang="en-US"/>
          </a:p>
        </p:txBody>
      </p:sp>
      <p:sp>
        <p:nvSpPr>
          <p:cNvPr id="8" name="Rectangle 7">
            <a:extLst>
              <a:ext uri="{FF2B5EF4-FFF2-40B4-BE49-F238E27FC236}">
                <a16:creationId xmlns:a16="http://schemas.microsoft.com/office/drawing/2014/main" id="{36DD3830-1B5D-2A13-0A3A-1E0A093DD53C}"/>
              </a:ext>
            </a:extLst>
          </p:cNvPr>
          <p:cNvSpPr/>
          <p:nvPr/>
        </p:nvSpPr>
        <p:spPr>
          <a:xfrm>
            <a:off x="948120" y="1931652"/>
            <a:ext cx="10024680" cy="801244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endParaRPr lang="en-US" sz="2000" b="1" dirty="0">
              <a:solidFill>
                <a:srgbClr val="253761"/>
              </a:solidFill>
            </a:endParaRPr>
          </a:p>
          <a:p>
            <a:r>
              <a:rPr lang="en-US" sz="2000" b="1" dirty="0">
                <a:solidFill>
                  <a:srgbClr val="253761"/>
                </a:solidFill>
              </a:rPr>
              <a:t>Permitting</a:t>
            </a:r>
            <a:r>
              <a:rPr lang="en-US" sz="2000" dirty="0">
                <a:solidFill>
                  <a:srgbClr val="253761"/>
                </a:solidFill>
              </a:rPr>
              <a:t> is the formal approval process required by local governments before you can build, remodel, or develop housing.</a:t>
            </a:r>
            <a:br>
              <a:rPr lang="en-US" sz="2000" dirty="0">
                <a:solidFill>
                  <a:srgbClr val="253761"/>
                </a:solidFill>
              </a:rPr>
            </a:br>
            <a:r>
              <a:rPr lang="en-US" sz="2000" dirty="0">
                <a:solidFill>
                  <a:srgbClr val="253761"/>
                </a:solidFill>
              </a:rPr>
              <a:t>It ensures your project meets all legal, safety, environmental, and zoning requirements.</a:t>
            </a:r>
          </a:p>
          <a:p>
            <a:r>
              <a:rPr lang="en-US" sz="2000" dirty="0">
                <a:solidFill>
                  <a:srgbClr val="253761"/>
                </a:solidFill>
              </a:rPr>
              <a:t>In Washington, permitting is often the </a:t>
            </a:r>
            <a:r>
              <a:rPr lang="en-US" sz="2000" b="1" dirty="0">
                <a:solidFill>
                  <a:srgbClr val="253761"/>
                </a:solidFill>
              </a:rPr>
              <a:t>longest and most time-consuming phase</a:t>
            </a:r>
            <a:r>
              <a:rPr lang="en-US" sz="2000" dirty="0">
                <a:solidFill>
                  <a:srgbClr val="253761"/>
                </a:solidFill>
              </a:rPr>
              <a:t> of a residential development project.</a:t>
            </a:r>
          </a:p>
          <a:p>
            <a:br>
              <a:rPr lang="en-US" sz="2000" dirty="0">
                <a:solidFill>
                  <a:srgbClr val="253761"/>
                </a:solidFill>
              </a:rPr>
            </a:br>
            <a:endParaRPr lang="en-US" sz="2000" dirty="0">
              <a:solidFill>
                <a:srgbClr val="253761"/>
              </a:solidFill>
            </a:endParaRPr>
          </a:p>
          <a:p>
            <a:r>
              <a:rPr lang="en-US" sz="2000" b="1" dirty="0">
                <a:solidFill>
                  <a:srgbClr val="253761"/>
                </a:solidFill>
              </a:rPr>
              <a:t>Typical Permitting Timelines in Washington</a:t>
            </a:r>
          </a:p>
          <a:p>
            <a:endParaRPr lang="en-US" sz="2000" b="1" dirty="0">
              <a:solidFill>
                <a:srgbClr val="253761"/>
              </a:solidFill>
            </a:endParaRPr>
          </a:p>
          <a:p>
            <a:r>
              <a:rPr lang="en-US" sz="2000" b="1" dirty="0">
                <a:solidFill>
                  <a:srgbClr val="253761"/>
                </a:solidFill>
              </a:rPr>
              <a:t>King County:</a:t>
            </a:r>
            <a:br>
              <a:rPr lang="en-US" sz="2000" dirty="0">
                <a:solidFill>
                  <a:srgbClr val="253761"/>
                </a:solidFill>
              </a:rPr>
            </a:br>
            <a:r>
              <a:rPr lang="en-US" sz="2000" dirty="0">
                <a:solidFill>
                  <a:srgbClr val="253761"/>
                </a:solidFill>
              </a:rPr>
              <a:t>One of the slowest jurisdictions. Full permitting can take </a:t>
            </a:r>
            <a:r>
              <a:rPr lang="en-US" sz="2000" b="1" dirty="0">
                <a:solidFill>
                  <a:srgbClr val="253761"/>
                </a:solidFill>
              </a:rPr>
              <a:t>around 12 months or longer</a:t>
            </a:r>
            <a:r>
              <a:rPr lang="en-US" sz="2000" dirty="0">
                <a:solidFill>
                  <a:srgbClr val="253761"/>
                </a:solidFill>
              </a:rPr>
              <a:t>, depending on complexity, critical areas, and workload.</a:t>
            </a:r>
          </a:p>
          <a:p>
            <a:r>
              <a:rPr lang="en-US" sz="2000" b="1" dirty="0">
                <a:solidFill>
                  <a:srgbClr val="253761"/>
                </a:solidFill>
              </a:rPr>
              <a:t>Snohomish County:</a:t>
            </a:r>
            <a:br>
              <a:rPr lang="en-US" sz="2000" dirty="0">
                <a:solidFill>
                  <a:srgbClr val="253761"/>
                </a:solidFill>
              </a:rPr>
            </a:br>
            <a:r>
              <a:rPr lang="en-US" sz="2000" dirty="0">
                <a:solidFill>
                  <a:srgbClr val="253761"/>
                </a:solidFill>
              </a:rPr>
              <a:t>Generally faster than King. Most standard residential permits take </a:t>
            </a:r>
            <a:r>
              <a:rPr lang="en-US" sz="2000" b="1" dirty="0">
                <a:solidFill>
                  <a:srgbClr val="253761"/>
                </a:solidFill>
              </a:rPr>
              <a:t>approximately 8 months</a:t>
            </a:r>
            <a:r>
              <a:rPr lang="en-US" sz="2000" dirty="0">
                <a:solidFill>
                  <a:srgbClr val="253761"/>
                </a:solidFill>
              </a:rPr>
              <a:t>.</a:t>
            </a:r>
          </a:p>
          <a:p>
            <a:r>
              <a:rPr lang="en-US" sz="2000" b="1" dirty="0">
                <a:solidFill>
                  <a:srgbClr val="253761"/>
                </a:solidFill>
              </a:rPr>
              <a:t>Pierce County:</a:t>
            </a:r>
            <a:br>
              <a:rPr lang="en-US" sz="2000" dirty="0">
                <a:solidFill>
                  <a:srgbClr val="253761"/>
                </a:solidFill>
              </a:rPr>
            </a:br>
            <a:r>
              <a:rPr lang="en-US" sz="2000" dirty="0">
                <a:solidFill>
                  <a:srgbClr val="253761"/>
                </a:solidFill>
              </a:rPr>
              <a:t>Often more efficient, with many permits completing in roughly </a:t>
            </a:r>
            <a:r>
              <a:rPr lang="en-US" sz="2000" b="1" dirty="0">
                <a:solidFill>
                  <a:srgbClr val="253761"/>
                </a:solidFill>
              </a:rPr>
              <a:t>7 months</a:t>
            </a:r>
            <a:r>
              <a:rPr lang="en-US" sz="2000" dirty="0">
                <a:solidFill>
                  <a:srgbClr val="253761"/>
                </a:solidFill>
              </a:rPr>
              <a:t>.</a:t>
            </a:r>
          </a:p>
          <a:p>
            <a:r>
              <a:rPr lang="en-US" sz="2000" b="1" dirty="0">
                <a:solidFill>
                  <a:srgbClr val="253761"/>
                </a:solidFill>
              </a:rPr>
              <a:t>City Jurisdictions:</a:t>
            </a:r>
            <a:br>
              <a:rPr lang="en-US" sz="2000" dirty="0">
                <a:solidFill>
                  <a:srgbClr val="253761"/>
                </a:solidFill>
              </a:rPr>
            </a:br>
            <a:r>
              <a:rPr lang="en-US" sz="2000" dirty="0">
                <a:solidFill>
                  <a:srgbClr val="253761"/>
                </a:solidFill>
              </a:rPr>
              <a:t>City planning departments (Bellevue, Everett, Puyallup, etc.) can be </a:t>
            </a:r>
            <a:r>
              <a:rPr lang="en-US" sz="2000" b="1" dirty="0">
                <a:solidFill>
                  <a:srgbClr val="253761"/>
                </a:solidFill>
              </a:rPr>
              <a:t>significantly faster</a:t>
            </a:r>
            <a:r>
              <a:rPr lang="en-US" sz="2000" dirty="0">
                <a:solidFill>
                  <a:srgbClr val="253761"/>
                </a:solidFill>
              </a:rPr>
              <a:t> because they typically have clearer zoning, shorter review cycles, and better staffing.</a:t>
            </a:r>
            <a:br>
              <a:rPr lang="en-US" sz="2000" dirty="0">
                <a:solidFill>
                  <a:srgbClr val="253761"/>
                </a:solidFill>
              </a:rPr>
            </a:br>
            <a:r>
              <a:rPr lang="en-US" sz="2000" dirty="0">
                <a:solidFill>
                  <a:srgbClr val="253761"/>
                </a:solidFill>
              </a:rPr>
              <a:t>Timelines vary, but city permits often move quicker than their county counterparts.</a:t>
            </a:r>
          </a:p>
        </p:txBody>
      </p:sp>
      <p:pic>
        <p:nvPicPr>
          <p:cNvPr id="9" name="Picture 8" descr="Two women sitting at table">
            <a:extLst>
              <a:ext uri="{FF2B5EF4-FFF2-40B4-BE49-F238E27FC236}">
                <a16:creationId xmlns:a16="http://schemas.microsoft.com/office/drawing/2014/main" id="{9C12AE5F-8517-7199-9902-FEA50AFECE7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32836" y="3695700"/>
            <a:ext cx="6640732" cy="4419600"/>
          </a:xfrm>
          <a:prstGeom prst="rect">
            <a:avLst/>
          </a:prstGeom>
          <a:ln>
            <a:noFill/>
          </a:ln>
          <a:effectLst>
            <a:softEdge rad="112500"/>
          </a:effectLst>
        </p:spPr>
      </p:pic>
    </p:spTree>
    <p:extLst>
      <p:ext uri="{BB962C8B-B14F-4D97-AF65-F5344CB8AC3E}">
        <p14:creationId xmlns:p14="http://schemas.microsoft.com/office/powerpoint/2010/main" val="37725454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A3B083-81AF-3FB9-5224-46B411BB66AB}"/>
            </a:ext>
          </a:extLst>
        </p:cNvPr>
        <p:cNvGrpSpPr/>
        <p:nvPr/>
      </p:nvGrpSpPr>
      <p:grpSpPr>
        <a:xfrm>
          <a:off x="0" y="0"/>
          <a:ext cx="0" cy="0"/>
          <a:chOff x="0" y="0"/>
          <a:chExt cx="0" cy="0"/>
        </a:xfrm>
      </p:grpSpPr>
      <p:grpSp>
        <p:nvGrpSpPr>
          <p:cNvPr id="3" name="Group 3">
            <a:extLst>
              <a:ext uri="{FF2B5EF4-FFF2-40B4-BE49-F238E27FC236}">
                <a16:creationId xmlns:a16="http://schemas.microsoft.com/office/drawing/2014/main" id="{756C898F-8292-A29D-19B7-34AF3ABF96EC}"/>
              </a:ext>
            </a:extLst>
          </p:cNvPr>
          <p:cNvGrpSpPr/>
          <p:nvPr/>
        </p:nvGrpSpPr>
        <p:grpSpPr>
          <a:xfrm rot="5400000">
            <a:off x="8266720" y="-8440734"/>
            <a:ext cx="1754560" cy="18288000"/>
            <a:chOff x="0" y="0"/>
            <a:chExt cx="462106" cy="4816593"/>
          </a:xfrm>
        </p:grpSpPr>
        <p:sp>
          <p:nvSpPr>
            <p:cNvPr id="4" name="Freeform 4">
              <a:extLst>
                <a:ext uri="{FF2B5EF4-FFF2-40B4-BE49-F238E27FC236}">
                  <a16:creationId xmlns:a16="http://schemas.microsoft.com/office/drawing/2014/main" id="{C8369250-AD26-BC9C-866F-415AED7BC9DF}"/>
                </a:ext>
              </a:extLst>
            </p:cNvPr>
            <p:cNvSpPr/>
            <p:nvPr/>
          </p:nvSpPr>
          <p:spPr>
            <a:xfrm>
              <a:off x="0" y="0"/>
              <a:ext cx="462106" cy="4816592"/>
            </a:xfrm>
            <a:custGeom>
              <a:avLst/>
              <a:gdLst/>
              <a:ahLst/>
              <a:cxnLst/>
              <a:rect l="l" t="t" r="r" b="b"/>
              <a:pathLst>
                <a:path w="462106" h="4816592">
                  <a:moveTo>
                    <a:pt x="0" y="0"/>
                  </a:moveTo>
                  <a:lnTo>
                    <a:pt x="462106" y="0"/>
                  </a:lnTo>
                  <a:lnTo>
                    <a:pt x="462106" y="4816592"/>
                  </a:lnTo>
                  <a:lnTo>
                    <a:pt x="0" y="4816592"/>
                  </a:lnTo>
                  <a:close/>
                </a:path>
              </a:pathLst>
            </a:custGeom>
            <a:solidFill>
              <a:srgbClr val="203864"/>
            </a:solidFill>
          </p:spPr>
          <p:txBody>
            <a:bodyPr/>
            <a:lstStyle/>
            <a:p>
              <a:endParaRPr lang="en-US"/>
            </a:p>
          </p:txBody>
        </p:sp>
        <p:sp>
          <p:nvSpPr>
            <p:cNvPr id="5" name="TextBox 5">
              <a:extLst>
                <a:ext uri="{FF2B5EF4-FFF2-40B4-BE49-F238E27FC236}">
                  <a16:creationId xmlns:a16="http://schemas.microsoft.com/office/drawing/2014/main" id="{DD6CF0C1-5FC4-67BF-69A6-398C81D8A729}"/>
                </a:ext>
              </a:extLst>
            </p:cNvPr>
            <p:cNvSpPr txBox="1"/>
            <p:nvPr/>
          </p:nvSpPr>
          <p:spPr>
            <a:xfrm>
              <a:off x="0" y="-47625"/>
              <a:ext cx="462106" cy="4864218"/>
            </a:xfrm>
            <a:prstGeom prst="rect">
              <a:avLst/>
            </a:prstGeom>
          </p:spPr>
          <p:txBody>
            <a:bodyPr lIns="50800" tIns="50800" rIns="50800" bIns="50800" rtlCol="0" anchor="ctr"/>
            <a:lstStyle/>
            <a:p>
              <a:pPr algn="ctr">
                <a:lnSpc>
                  <a:spcPts val="2659"/>
                </a:lnSpc>
              </a:pPr>
              <a:endParaRPr/>
            </a:p>
          </p:txBody>
        </p:sp>
      </p:grpSp>
      <p:sp>
        <p:nvSpPr>
          <p:cNvPr id="6" name="TextBox 6">
            <a:extLst>
              <a:ext uri="{FF2B5EF4-FFF2-40B4-BE49-F238E27FC236}">
                <a16:creationId xmlns:a16="http://schemas.microsoft.com/office/drawing/2014/main" id="{693ED6FA-C2C6-771D-41F4-AE75EAC6BFAD}"/>
              </a:ext>
            </a:extLst>
          </p:cNvPr>
          <p:cNvSpPr txBox="1"/>
          <p:nvPr/>
        </p:nvSpPr>
        <p:spPr>
          <a:xfrm>
            <a:off x="952119" y="434927"/>
            <a:ext cx="15053310" cy="730969"/>
          </a:xfrm>
          <a:prstGeom prst="rect">
            <a:avLst/>
          </a:prstGeom>
        </p:spPr>
        <p:txBody>
          <a:bodyPr wrap="square" lIns="0" tIns="0" rIns="0" bIns="0" rtlCol="0" anchor="t">
            <a:spAutoFit/>
          </a:bodyPr>
          <a:lstStyle/>
          <a:p>
            <a:pPr>
              <a:lnSpc>
                <a:spcPts val="6018"/>
              </a:lnSpc>
              <a:spcBef>
                <a:spcPct val="0"/>
              </a:spcBef>
            </a:pPr>
            <a:r>
              <a:rPr lang="en-US" sz="4000" dirty="0">
                <a:solidFill>
                  <a:srgbClr val="FFFFFF"/>
                </a:solidFill>
                <a:latin typeface="League Spartan"/>
                <a:sym typeface="League Spartan"/>
              </a:rPr>
              <a:t>Closing</a:t>
            </a:r>
            <a:endParaRPr lang="en-US" dirty="0"/>
          </a:p>
        </p:txBody>
      </p:sp>
      <p:sp>
        <p:nvSpPr>
          <p:cNvPr id="7" name="AutoShape 7">
            <a:extLst>
              <a:ext uri="{FF2B5EF4-FFF2-40B4-BE49-F238E27FC236}">
                <a16:creationId xmlns:a16="http://schemas.microsoft.com/office/drawing/2014/main" id="{32A5DF01-0ADD-FEBF-CB14-6C4DCF6FD03D}"/>
              </a:ext>
            </a:extLst>
          </p:cNvPr>
          <p:cNvSpPr/>
          <p:nvPr/>
        </p:nvSpPr>
        <p:spPr>
          <a:xfrm>
            <a:off x="953191" y="1192215"/>
            <a:ext cx="2618740" cy="0"/>
          </a:xfrm>
          <a:prstGeom prst="line">
            <a:avLst/>
          </a:prstGeom>
          <a:ln w="38100" cap="flat">
            <a:solidFill>
              <a:schemeClr val="bg1"/>
            </a:solidFill>
            <a:prstDash val="solid"/>
            <a:headEnd type="none" w="sm" len="sm"/>
            <a:tailEnd type="none" w="sm" len="sm"/>
          </a:ln>
        </p:spPr>
        <p:txBody>
          <a:bodyPr/>
          <a:lstStyle/>
          <a:p>
            <a:endParaRPr lang="en-US"/>
          </a:p>
        </p:txBody>
      </p:sp>
      <p:sp>
        <p:nvSpPr>
          <p:cNvPr id="38" name="Freeform 38">
            <a:extLst>
              <a:ext uri="{FF2B5EF4-FFF2-40B4-BE49-F238E27FC236}">
                <a16:creationId xmlns:a16="http://schemas.microsoft.com/office/drawing/2014/main" id="{B12FF800-3E8B-A04E-2F54-F019634F3D2C}"/>
              </a:ext>
            </a:extLst>
          </p:cNvPr>
          <p:cNvSpPr/>
          <p:nvPr/>
        </p:nvSpPr>
        <p:spPr>
          <a:xfrm>
            <a:off x="16005429" y="206719"/>
            <a:ext cx="1768139" cy="993094"/>
          </a:xfrm>
          <a:custGeom>
            <a:avLst/>
            <a:gdLst/>
            <a:ahLst/>
            <a:cxnLst/>
            <a:rect l="l" t="t" r="r" b="b"/>
            <a:pathLst>
              <a:path w="1768139" h="993094">
                <a:moveTo>
                  <a:pt x="0" y="0"/>
                </a:moveTo>
                <a:lnTo>
                  <a:pt x="1768139" y="0"/>
                </a:lnTo>
                <a:lnTo>
                  <a:pt x="1768139" y="993094"/>
                </a:lnTo>
                <a:lnTo>
                  <a:pt x="0" y="993094"/>
                </a:lnTo>
                <a:lnTo>
                  <a:pt x="0" y="0"/>
                </a:lnTo>
                <a:close/>
              </a:path>
            </a:pathLst>
          </a:custGeom>
          <a:blipFill>
            <a:blip r:embed="rId3"/>
            <a:stretch>
              <a:fillRect/>
            </a:stretch>
          </a:blipFill>
        </p:spPr>
        <p:txBody>
          <a:bodyPr/>
          <a:lstStyle/>
          <a:p>
            <a:endParaRPr lang="en-US"/>
          </a:p>
        </p:txBody>
      </p:sp>
      <p:sp>
        <p:nvSpPr>
          <p:cNvPr id="8" name="Rectangle 7">
            <a:extLst>
              <a:ext uri="{FF2B5EF4-FFF2-40B4-BE49-F238E27FC236}">
                <a16:creationId xmlns:a16="http://schemas.microsoft.com/office/drawing/2014/main" id="{8DBF31F2-22B6-7CB3-A86D-95FA5CD3F619}"/>
              </a:ext>
            </a:extLst>
          </p:cNvPr>
          <p:cNvSpPr/>
          <p:nvPr/>
        </p:nvSpPr>
        <p:spPr>
          <a:xfrm>
            <a:off x="948120" y="1931652"/>
            <a:ext cx="17187479" cy="801244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en-US" sz="3200" b="1" dirty="0">
                <a:solidFill>
                  <a:srgbClr val="253761"/>
                </a:solidFill>
              </a:rPr>
              <a:t>Closing on a Land Deal</a:t>
            </a:r>
          </a:p>
          <a:p>
            <a:r>
              <a:rPr lang="en-US" sz="3200" dirty="0">
                <a:solidFill>
                  <a:srgbClr val="253761"/>
                </a:solidFill>
              </a:rPr>
              <a:t>Closing is the final step in a land purchase where ownership officially transfers from the seller to the buyer.</a:t>
            </a:r>
          </a:p>
          <a:p>
            <a:br>
              <a:rPr lang="en-US" sz="3200" dirty="0">
                <a:solidFill>
                  <a:srgbClr val="253761"/>
                </a:solidFill>
              </a:rPr>
            </a:br>
            <a:r>
              <a:rPr lang="en-US" sz="3200" dirty="0">
                <a:solidFill>
                  <a:srgbClr val="253761"/>
                </a:solidFill>
              </a:rPr>
              <a:t>This happens </a:t>
            </a:r>
            <a:r>
              <a:rPr lang="en-US" sz="3200" b="1" dirty="0">
                <a:solidFill>
                  <a:srgbClr val="253761"/>
                </a:solidFill>
              </a:rPr>
              <a:t>after all feasibility work is completed</a:t>
            </a:r>
            <a:r>
              <a:rPr lang="en-US" sz="3200" dirty="0">
                <a:solidFill>
                  <a:srgbClr val="253761"/>
                </a:solidFill>
              </a:rPr>
              <a:t> and you’ve confirmed the land is suitable for your intended use.</a:t>
            </a:r>
          </a:p>
          <a:p>
            <a:endParaRPr lang="en-US" sz="3200" dirty="0">
              <a:solidFill>
                <a:srgbClr val="253761"/>
              </a:solidFill>
            </a:endParaRPr>
          </a:p>
          <a:p>
            <a:r>
              <a:rPr lang="en-US" sz="3200" b="1" dirty="0">
                <a:solidFill>
                  <a:srgbClr val="253761"/>
                </a:solidFill>
              </a:rPr>
              <a:t>In Simple Terms</a:t>
            </a:r>
          </a:p>
          <a:p>
            <a:r>
              <a:rPr lang="en-US" sz="3200" dirty="0">
                <a:solidFill>
                  <a:srgbClr val="253761"/>
                </a:solidFill>
              </a:rPr>
              <a:t>Once you finish your feasibility studies, you either:</a:t>
            </a:r>
          </a:p>
          <a:p>
            <a:r>
              <a:rPr lang="en-US" sz="3200" b="1" dirty="0">
                <a:solidFill>
                  <a:srgbClr val="253761"/>
                </a:solidFill>
              </a:rPr>
              <a:t>Proceed to closing</a:t>
            </a:r>
            <a:r>
              <a:rPr lang="en-US" sz="3200" dirty="0">
                <a:solidFill>
                  <a:srgbClr val="253761"/>
                </a:solidFill>
              </a:rPr>
              <a:t>, meaning you finalize the transaction, or</a:t>
            </a:r>
          </a:p>
          <a:p>
            <a:r>
              <a:rPr lang="en-US" sz="3200" b="1" dirty="0">
                <a:solidFill>
                  <a:srgbClr val="253761"/>
                </a:solidFill>
              </a:rPr>
              <a:t>Exit the deal</a:t>
            </a:r>
            <a:r>
              <a:rPr lang="en-US" sz="3200" dirty="0">
                <a:solidFill>
                  <a:srgbClr val="253761"/>
                </a:solidFill>
              </a:rPr>
              <a:t> if feasibility reveals issues and your contingency allows you to back out.</a:t>
            </a:r>
          </a:p>
          <a:p>
            <a:endParaRPr lang="en-US" sz="3200" dirty="0">
              <a:solidFill>
                <a:srgbClr val="253761"/>
              </a:solidFill>
            </a:endParaRPr>
          </a:p>
          <a:p>
            <a:r>
              <a:rPr lang="en-US" sz="3200" b="1" dirty="0">
                <a:solidFill>
                  <a:srgbClr val="253761"/>
                </a:solidFill>
              </a:rPr>
              <a:t>Exception: Developer Terms</a:t>
            </a:r>
          </a:p>
          <a:p>
            <a:r>
              <a:rPr lang="en-US" sz="3200" dirty="0">
                <a:solidFill>
                  <a:srgbClr val="253761"/>
                </a:solidFill>
              </a:rPr>
              <a:t>If the offer includes </a:t>
            </a:r>
            <a:r>
              <a:rPr lang="en-US" sz="3200" b="1" dirty="0">
                <a:solidFill>
                  <a:srgbClr val="253761"/>
                </a:solidFill>
              </a:rPr>
              <a:t>developer-friendly terms</a:t>
            </a:r>
            <a:r>
              <a:rPr lang="en-US" sz="3200" dirty="0">
                <a:solidFill>
                  <a:srgbClr val="253761"/>
                </a:solidFill>
              </a:rPr>
              <a:t> (extended feasibility, closing on permits), the timeline and requirements for closing may look different.</a:t>
            </a:r>
            <a:br>
              <a:rPr lang="en-US" sz="3200" dirty="0">
                <a:solidFill>
                  <a:srgbClr val="253761"/>
                </a:solidFill>
              </a:rPr>
            </a:br>
            <a:r>
              <a:rPr lang="en-US" sz="3200" dirty="0">
                <a:solidFill>
                  <a:srgbClr val="253761"/>
                </a:solidFill>
              </a:rPr>
              <a:t>In those cases, closing happens only after specific development steps or approvals are satisfied.</a:t>
            </a:r>
          </a:p>
        </p:txBody>
      </p:sp>
    </p:spTree>
    <p:extLst>
      <p:ext uri="{BB962C8B-B14F-4D97-AF65-F5344CB8AC3E}">
        <p14:creationId xmlns:p14="http://schemas.microsoft.com/office/powerpoint/2010/main" val="1213294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D59BCD-19B8-B9A9-9EBF-1B6F57215FD0}"/>
            </a:ext>
          </a:extLst>
        </p:cNvPr>
        <p:cNvGrpSpPr/>
        <p:nvPr/>
      </p:nvGrpSpPr>
      <p:grpSpPr>
        <a:xfrm>
          <a:off x="0" y="0"/>
          <a:ext cx="0" cy="0"/>
          <a:chOff x="0" y="0"/>
          <a:chExt cx="0" cy="0"/>
        </a:xfrm>
      </p:grpSpPr>
      <p:grpSp>
        <p:nvGrpSpPr>
          <p:cNvPr id="3" name="Group 3">
            <a:extLst>
              <a:ext uri="{FF2B5EF4-FFF2-40B4-BE49-F238E27FC236}">
                <a16:creationId xmlns:a16="http://schemas.microsoft.com/office/drawing/2014/main" id="{C87EFDD8-A6A2-EC05-40F7-3189C6FE4BAD}"/>
              </a:ext>
            </a:extLst>
          </p:cNvPr>
          <p:cNvGrpSpPr/>
          <p:nvPr/>
        </p:nvGrpSpPr>
        <p:grpSpPr>
          <a:xfrm rot="5400000">
            <a:off x="8266720" y="-8440734"/>
            <a:ext cx="1754560" cy="18288000"/>
            <a:chOff x="0" y="0"/>
            <a:chExt cx="462106" cy="4816593"/>
          </a:xfrm>
        </p:grpSpPr>
        <p:sp>
          <p:nvSpPr>
            <p:cNvPr id="4" name="Freeform 4">
              <a:extLst>
                <a:ext uri="{FF2B5EF4-FFF2-40B4-BE49-F238E27FC236}">
                  <a16:creationId xmlns:a16="http://schemas.microsoft.com/office/drawing/2014/main" id="{A5AD6252-69AD-ECD9-8E82-02481421E53A}"/>
                </a:ext>
              </a:extLst>
            </p:cNvPr>
            <p:cNvSpPr/>
            <p:nvPr/>
          </p:nvSpPr>
          <p:spPr>
            <a:xfrm>
              <a:off x="0" y="0"/>
              <a:ext cx="462106" cy="4816592"/>
            </a:xfrm>
            <a:custGeom>
              <a:avLst/>
              <a:gdLst/>
              <a:ahLst/>
              <a:cxnLst/>
              <a:rect l="l" t="t" r="r" b="b"/>
              <a:pathLst>
                <a:path w="462106" h="4816592">
                  <a:moveTo>
                    <a:pt x="0" y="0"/>
                  </a:moveTo>
                  <a:lnTo>
                    <a:pt x="462106" y="0"/>
                  </a:lnTo>
                  <a:lnTo>
                    <a:pt x="462106" y="4816592"/>
                  </a:lnTo>
                  <a:lnTo>
                    <a:pt x="0" y="4816592"/>
                  </a:lnTo>
                  <a:close/>
                </a:path>
              </a:pathLst>
            </a:custGeom>
            <a:solidFill>
              <a:srgbClr val="203864"/>
            </a:solidFill>
          </p:spPr>
          <p:txBody>
            <a:bodyPr/>
            <a:lstStyle/>
            <a:p>
              <a:endParaRPr lang="en-US"/>
            </a:p>
          </p:txBody>
        </p:sp>
        <p:sp>
          <p:nvSpPr>
            <p:cNvPr id="5" name="TextBox 5">
              <a:extLst>
                <a:ext uri="{FF2B5EF4-FFF2-40B4-BE49-F238E27FC236}">
                  <a16:creationId xmlns:a16="http://schemas.microsoft.com/office/drawing/2014/main" id="{C57AB7B1-08D7-8451-2B23-FB380F98B3ED}"/>
                </a:ext>
              </a:extLst>
            </p:cNvPr>
            <p:cNvSpPr txBox="1"/>
            <p:nvPr/>
          </p:nvSpPr>
          <p:spPr>
            <a:xfrm>
              <a:off x="0" y="-47625"/>
              <a:ext cx="462106" cy="4864218"/>
            </a:xfrm>
            <a:prstGeom prst="rect">
              <a:avLst/>
            </a:prstGeom>
          </p:spPr>
          <p:txBody>
            <a:bodyPr lIns="50800" tIns="50800" rIns="50800" bIns="50800" rtlCol="0" anchor="ctr"/>
            <a:lstStyle/>
            <a:p>
              <a:pPr algn="ctr">
                <a:lnSpc>
                  <a:spcPts val="2659"/>
                </a:lnSpc>
              </a:pPr>
              <a:endParaRPr/>
            </a:p>
          </p:txBody>
        </p:sp>
      </p:grpSp>
      <p:sp>
        <p:nvSpPr>
          <p:cNvPr id="6" name="TextBox 6">
            <a:extLst>
              <a:ext uri="{FF2B5EF4-FFF2-40B4-BE49-F238E27FC236}">
                <a16:creationId xmlns:a16="http://schemas.microsoft.com/office/drawing/2014/main" id="{C65D9000-4EEF-13FC-6235-A45FAB427553}"/>
              </a:ext>
            </a:extLst>
          </p:cNvPr>
          <p:cNvSpPr txBox="1"/>
          <p:nvPr/>
        </p:nvSpPr>
        <p:spPr>
          <a:xfrm>
            <a:off x="952119" y="434927"/>
            <a:ext cx="15053310" cy="730969"/>
          </a:xfrm>
          <a:prstGeom prst="rect">
            <a:avLst/>
          </a:prstGeom>
        </p:spPr>
        <p:txBody>
          <a:bodyPr wrap="square" lIns="0" tIns="0" rIns="0" bIns="0" rtlCol="0" anchor="t">
            <a:spAutoFit/>
          </a:bodyPr>
          <a:lstStyle/>
          <a:p>
            <a:pPr>
              <a:lnSpc>
                <a:spcPts val="6018"/>
              </a:lnSpc>
              <a:spcBef>
                <a:spcPct val="0"/>
              </a:spcBef>
            </a:pPr>
            <a:r>
              <a:rPr lang="en-US" sz="4000" dirty="0">
                <a:solidFill>
                  <a:srgbClr val="FFFFFF"/>
                </a:solidFill>
                <a:latin typeface="League Spartan"/>
                <a:sym typeface="League Spartan"/>
              </a:rPr>
              <a:t>Building</a:t>
            </a:r>
            <a:endParaRPr lang="en-US" dirty="0"/>
          </a:p>
        </p:txBody>
      </p:sp>
      <p:sp>
        <p:nvSpPr>
          <p:cNvPr id="7" name="AutoShape 7">
            <a:extLst>
              <a:ext uri="{FF2B5EF4-FFF2-40B4-BE49-F238E27FC236}">
                <a16:creationId xmlns:a16="http://schemas.microsoft.com/office/drawing/2014/main" id="{2C73AD96-5E1E-BDC6-480C-6E5FFCD7E693}"/>
              </a:ext>
            </a:extLst>
          </p:cNvPr>
          <p:cNvSpPr/>
          <p:nvPr/>
        </p:nvSpPr>
        <p:spPr>
          <a:xfrm>
            <a:off x="953191" y="1192215"/>
            <a:ext cx="2618740" cy="0"/>
          </a:xfrm>
          <a:prstGeom prst="line">
            <a:avLst/>
          </a:prstGeom>
          <a:ln w="38100" cap="flat">
            <a:solidFill>
              <a:schemeClr val="bg1"/>
            </a:solidFill>
            <a:prstDash val="solid"/>
            <a:headEnd type="none" w="sm" len="sm"/>
            <a:tailEnd type="none" w="sm" len="sm"/>
          </a:ln>
        </p:spPr>
        <p:txBody>
          <a:bodyPr/>
          <a:lstStyle/>
          <a:p>
            <a:endParaRPr lang="en-US"/>
          </a:p>
        </p:txBody>
      </p:sp>
      <p:sp>
        <p:nvSpPr>
          <p:cNvPr id="38" name="Freeform 38">
            <a:extLst>
              <a:ext uri="{FF2B5EF4-FFF2-40B4-BE49-F238E27FC236}">
                <a16:creationId xmlns:a16="http://schemas.microsoft.com/office/drawing/2014/main" id="{AB5CDAF6-7B7D-FDAD-D2E6-524DC1CCDB3B}"/>
              </a:ext>
            </a:extLst>
          </p:cNvPr>
          <p:cNvSpPr/>
          <p:nvPr/>
        </p:nvSpPr>
        <p:spPr>
          <a:xfrm>
            <a:off x="16005429" y="206719"/>
            <a:ext cx="1768139" cy="993094"/>
          </a:xfrm>
          <a:custGeom>
            <a:avLst/>
            <a:gdLst/>
            <a:ahLst/>
            <a:cxnLst/>
            <a:rect l="l" t="t" r="r" b="b"/>
            <a:pathLst>
              <a:path w="1768139" h="993094">
                <a:moveTo>
                  <a:pt x="0" y="0"/>
                </a:moveTo>
                <a:lnTo>
                  <a:pt x="1768139" y="0"/>
                </a:lnTo>
                <a:lnTo>
                  <a:pt x="1768139" y="993094"/>
                </a:lnTo>
                <a:lnTo>
                  <a:pt x="0" y="993094"/>
                </a:lnTo>
                <a:lnTo>
                  <a:pt x="0" y="0"/>
                </a:lnTo>
                <a:close/>
              </a:path>
            </a:pathLst>
          </a:custGeom>
          <a:blipFill>
            <a:blip r:embed="rId3"/>
            <a:stretch>
              <a:fillRect/>
            </a:stretch>
          </a:blipFill>
        </p:spPr>
        <p:txBody>
          <a:bodyPr/>
          <a:lstStyle/>
          <a:p>
            <a:endParaRPr lang="en-US"/>
          </a:p>
        </p:txBody>
      </p:sp>
      <p:sp>
        <p:nvSpPr>
          <p:cNvPr id="8" name="Rectangle 7">
            <a:extLst>
              <a:ext uri="{FF2B5EF4-FFF2-40B4-BE49-F238E27FC236}">
                <a16:creationId xmlns:a16="http://schemas.microsoft.com/office/drawing/2014/main" id="{460575A2-E211-B9E0-4960-AF07DADA5134}"/>
              </a:ext>
            </a:extLst>
          </p:cNvPr>
          <p:cNvSpPr/>
          <p:nvPr/>
        </p:nvSpPr>
        <p:spPr>
          <a:xfrm>
            <a:off x="948120" y="1931652"/>
            <a:ext cx="10024680" cy="801244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algn="ctr">
              <a:spcBef>
                <a:spcPts val="600"/>
              </a:spcBef>
              <a:spcAft>
                <a:spcPts val="1200"/>
              </a:spcAft>
            </a:pPr>
            <a:endParaRPr lang="en-US" sz="3200" dirty="0">
              <a:solidFill>
                <a:srgbClr val="253761"/>
              </a:solidFill>
              <a:latin typeface="Sitka Text" pitchFamily="2" charset="0"/>
            </a:endParaRPr>
          </a:p>
          <a:p>
            <a:pPr algn="ctr">
              <a:spcBef>
                <a:spcPts val="600"/>
              </a:spcBef>
              <a:spcAft>
                <a:spcPts val="1200"/>
              </a:spcAft>
            </a:pPr>
            <a:endParaRPr lang="en-US" sz="3200" dirty="0">
              <a:solidFill>
                <a:srgbClr val="253761"/>
              </a:solidFill>
              <a:latin typeface="Sitka Text" pitchFamily="2" charset="0"/>
            </a:endParaRPr>
          </a:p>
          <a:p>
            <a:pPr algn="ctr">
              <a:spcBef>
                <a:spcPts val="600"/>
              </a:spcBef>
              <a:spcAft>
                <a:spcPts val="1200"/>
              </a:spcAft>
            </a:pPr>
            <a:endParaRPr lang="en-US" sz="3200" dirty="0">
              <a:solidFill>
                <a:srgbClr val="253761"/>
              </a:solidFill>
              <a:latin typeface="Sitka Text" pitchFamily="2" charset="0"/>
            </a:endParaRPr>
          </a:p>
          <a:p>
            <a:pPr algn="ctr">
              <a:spcBef>
                <a:spcPts val="600"/>
              </a:spcBef>
              <a:spcAft>
                <a:spcPts val="1200"/>
              </a:spcAft>
            </a:pPr>
            <a:endParaRPr lang="en-US" sz="3200" dirty="0">
              <a:solidFill>
                <a:srgbClr val="253761"/>
              </a:solidFill>
              <a:latin typeface="Sitka Text" pitchFamily="2" charset="0"/>
            </a:endParaRPr>
          </a:p>
          <a:p>
            <a:pPr algn="ctr">
              <a:spcBef>
                <a:spcPts val="600"/>
              </a:spcBef>
              <a:spcAft>
                <a:spcPts val="1200"/>
              </a:spcAft>
            </a:pPr>
            <a:r>
              <a:rPr lang="en-US" sz="3200" dirty="0">
                <a:solidFill>
                  <a:srgbClr val="253761"/>
                </a:solidFill>
                <a:latin typeface="Sitka Text" pitchFamily="2" charset="0"/>
              </a:rPr>
              <a:t>You begin construction on the home, a process that typically takes </a:t>
            </a:r>
            <a:r>
              <a:rPr lang="en-US" sz="3200" b="1" dirty="0">
                <a:solidFill>
                  <a:srgbClr val="253761"/>
                </a:solidFill>
                <a:latin typeface="Sitka Text" pitchFamily="2" charset="0"/>
              </a:rPr>
              <a:t>around six months</a:t>
            </a:r>
            <a:r>
              <a:rPr lang="en-US" sz="3200" dirty="0">
                <a:solidFill>
                  <a:srgbClr val="253761"/>
                </a:solidFill>
                <a:latin typeface="Sitka Text" pitchFamily="2" charset="0"/>
              </a:rPr>
              <a:t>, depending on scope and conditions.</a:t>
            </a:r>
            <a:endParaRPr lang="en-US" sz="2000" dirty="0">
              <a:solidFill>
                <a:srgbClr val="253761"/>
              </a:solidFill>
              <a:latin typeface="Sitka Text" pitchFamily="2" charset="0"/>
              <a:ea typeface="Calibri"/>
              <a:cs typeface="Poppins"/>
            </a:endParaRPr>
          </a:p>
        </p:txBody>
      </p:sp>
      <p:pic>
        <p:nvPicPr>
          <p:cNvPr id="12" name="Picture 11" descr="Real estate agent and customers">
            <a:extLst>
              <a:ext uri="{FF2B5EF4-FFF2-40B4-BE49-F238E27FC236}">
                <a16:creationId xmlns:a16="http://schemas.microsoft.com/office/drawing/2014/main" id="{90240C50-FBE9-C48C-791C-CF9D9F59939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72800" y="3613775"/>
            <a:ext cx="6973681" cy="4648200"/>
          </a:xfrm>
          <a:prstGeom prst="rect">
            <a:avLst/>
          </a:prstGeom>
          <a:ln>
            <a:noFill/>
          </a:ln>
          <a:effectLst>
            <a:softEdge rad="112500"/>
          </a:effectLst>
        </p:spPr>
      </p:pic>
    </p:spTree>
    <p:extLst>
      <p:ext uri="{BB962C8B-B14F-4D97-AF65-F5344CB8AC3E}">
        <p14:creationId xmlns:p14="http://schemas.microsoft.com/office/powerpoint/2010/main" val="29821291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FAF2EAE3C8BC545A2E1550C264E967D" ma:contentTypeVersion="15" ma:contentTypeDescription="Create a new document." ma:contentTypeScope="" ma:versionID="6bb5259e80a26c888dc5c9d8d3fbd003">
  <xsd:schema xmlns:xsd="http://www.w3.org/2001/XMLSchema" xmlns:xs="http://www.w3.org/2001/XMLSchema" xmlns:p="http://schemas.microsoft.com/office/2006/metadata/properties" xmlns:ns2="10c782ab-1abe-40cb-9222-9d7c00ab1cd9" xmlns:ns3="4c86ca81-23ab-43bf-938d-a7ad71bc03c6" targetNamespace="http://schemas.microsoft.com/office/2006/metadata/properties" ma:root="true" ma:fieldsID="045b061ac5d12ceec83089b21917a598" ns2:_="" ns3:_="">
    <xsd:import namespace="10c782ab-1abe-40cb-9222-9d7c00ab1cd9"/>
    <xsd:import namespace="4c86ca81-23ab-43bf-938d-a7ad71bc03c6"/>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ServiceLocation" minOccurs="0"/>
                <xsd:element ref="ns2:MediaLengthInSeconds"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c782ab-1abe-40cb-9222-9d7c00ab1cd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40216fe6-7a76-4c51-8e72-3b6a49de3299"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c86ca81-23ab-43bf-938d-a7ad71bc03c6"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1624ebc0-e4a2-4c17-b5ae-8606393515f9}" ma:internalName="TaxCatchAll" ma:showField="CatchAllData" ma:web="4c86ca81-23ab-43bf-938d-a7ad71bc03c6">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4c86ca81-23ab-43bf-938d-a7ad71bc03c6" xsi:nil="true"/>
    <lcf76f155ced4ddcb4097134ff3c332f xmlns="10c782ab-1abe-40cb-9222-9d7c00ab1cd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459B9EA-CCA4-4398-90DD-BEFB63AF936A}"/>
</file>

<file path=customXml/itemProps2.xml><?xml version="1.0" encoding="utf-8"?>
<ds:datastoreItem xmlns:ds="http://schemas.openxmlformats.org/officeDocument/2006/customXml" ds:itemID="{B725CDE6-C73A-43F4-8054-72042AF510AA}"/>
</file>

<file path=customXml/itemProps3.xml><?xml version="1.0" encoding="utf-8"?>
<ds:datastoreItem xmlns:ds="http://schemas.openxmlformats.org/officeDocument/2006/customXml" ds:itemID="{D35293ED-A4AB-4000-B0FB-443A4F135C3C}"/>
</file>

<file path=docProps/app.xml><?xml version="1.0" encoding="utf-8"?>
<Properties xmlns="http://schemas.openxmlformats.org/officeDocument/2006/extended-properties" xmlns:vt="http://schemas.openxmlformats.org/officeDocument/2006/docPropsVTypes">
  <TotalTime>255</TotalTime>
  <Words>1324</Words>
  <Application>Microsoft Macintosh PowerPoint</Application>
  <PresentationFormat>Custom</PresentationFormat>
  <Paragraphs>164</Paragraphs>
  <Slides>12</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Arial</vt:lpstr>
      <vt:lpstr>Sitka Text</vt:lpstr>
      <vt:lpstr>Poppins</vt:lpstr>
      <vt:lpstr>Aptos</vt:lpstr>
      <vt:lpstr>Calibri</vt:lpstr>
      <vt:lpstr>League Spartan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 - Presentation Template</dc:title>
  <dc:creator>Dan Gockel</dc:creator>
  <cp:lastModifiedBy>Alan Zholdubaev</cp:lastModifiedBy>
  <cp:revision>4</cp:revision>
  <dcterms:created xsi:type="dcterms:W3CDTF">2006-08-16T00:00:00Z</dcterms:created>
  <dcterms:modified xsi:type="dcterms:W3CDTF">2025-12-04T22:12:22Z</dcterms:modified>
  <dc:identifier>DAGxYvwMXwM</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0x0101003FAF2EAE3C8BC545A2E1550C264E967D</vt:lpwstr>
  </property>
</Properties>
</file>