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handoutMasterIdLst>
    <p:handoutMasterId r:id="rId25"/>
  </p:handoutMasterIdLst>
  <p:sldIdLst>
    <p:sldId id="256" r:id="rId5"/>
    <p:sldId id="279" r:id="rId6"/>
    <p:sldId id="299" r:id="rId7"/>
    <p:sldId id="308" r:id="rId8"/>
    <p:sldId id="306" r:id="rId9"/>
    <p:sldId id="307" r:id="rId10"/>
    <p:sldId id="324" r:id="rId11"/>
    <p:sldId id="325" r:id="rId12"/>
    <p:sldId id="326" r:id="rId13"/>
    <p:sldId id="310" r:id="rId14"/>
    <p:sldId id="323" r:id="rId15"/>
    <p:sldId id="328" r:id="rId16"/>
    <p:sldId id="329" r:id="rId17"/>
    <p:sldId id="330" r:id="rId18"/>
    <p:sldId id="331" r:id="rId19"/>
    <p:sldId id="332" r:id="rId20"/>
    <p:sldId id="333" r:id="rId21"/>
    <p:sldId id="334" r:id="rId22"/>
    <p:sldId id="335" r:id="rId23"/>
  </p:sldIdLst>
  <p:sldSz cx="18288000" cy="10287000"/>
  <p:notesSz cx="6858000" cy="9144000"/>
  <p:embeddedFontLst>
    <p:embeddedFont>
      <p:font typeface="League Spartan" panose="020B0604020202020204" charset="0"/>
      <p:regular r:id="rId26"/>
      <p:bold r:id="rId27"/>
    </p:embeddedFont>
    <p:embeddedFont>
      <p:font typeface="Poppins" panose="00000500000000000000" pitchFamily="2" charset="0"/>
      <p:regular r:id="rId28"/>
      <p:bold r:id="rId29"/>
      <p:italic r:id="rId30"/>
      <p:boldItalic r:id="rId31"/>
    </p:embeddedFont>
    <p:embeddedFont>
      <p:font typeface="Sitka Text"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0B5150-97BB-E961-9C5B-A5BD1F9350F9}" name="Dan Gockel" initials="DG" userId="S::dan.gockel@designwarealty.com::0f5c28cb-f5f6-4392-85ea-35d46eb65b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761"/>
    <a:srgbClr val="F8F8F8"/>
    <a:srgbClr val="E3E6E0"/>
    <a:srgbClr val="1A06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792F9F-27A2-6900-AEAB-489568B7E1FF}" v="1248" dt="2026-01-06T02:19:31.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07" autoAdjust="0"/>
  </p:normalViewPr>
  <p:slideViewPr>
    <p:cSldViewPr>
      <p:cViewPr varScale="1">
        <p:scale>
          <a:sx n="70" d="100"/>
          <a:sy n="70" d="100"/>
        </p:scale>
        <p:origin x="74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4" d="100"/>
          <a:sy n="84" d="100"/>
        </p:scale>
        <p:origin x="316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5A7243-235D-9009-E5BB-36F403F172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A28895-57F5-44E5-4709-A662873E57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7CBC0-0147-4DCF-B27D-15F485B19B16}" type="datetimeFigureOut">
              <a:rPr lang="en-US" smtClean="0"/>
              <a:t>1/5/2026</a:t>
            </a:fld>
            <a:endParaRPr lang="en-US"/>
          </a:p>
        </p:txBody>
      </p:sp>
      <p:sp>
        <p:nvSpPr>
          <p:cNvPr id="4" name="Footer Placeholder 3">
            <a:extLst>
              <a:ext uri="{FF2B5EF4-FFF2-40B4-BE49-F238E27FC236}">
                <a16:creationId xmlns:a16="http://schemas.microsoft.com/office/drawing/2014/main" id="{C25E1AFD-BA17-22DE-DE57-E1F945D92F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E2951E-8EC7-94C8-2ABA-81B9A68ADD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9BD9BB-C59E-4BE3-A75A-185A8119C2F7}" type="slidenum">
              <a:rPr lang="en-US" smtClean="0"/>
              <a:t>‹#›</a:t>
            </a:fld>
            <a:endParaRPr lang="en-US"/>
          </a:p>
        </p:txBody>
      </p:sp>
    </p:spTree>
    <p:extLst>
      <p:ext uri="{BB962C8B-B14F-4D97-AF65-F5344CB8AC3E}">
        <p14:creationId xmlns:p14="http://schemas.microsoft.com/office/powerpoint/2010/main" val="3353730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68B55-2D50-8B4D-E71C-F3F2B79EE07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10B9AA-6261-78C1-41F2-FF3A8733766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778477D-65E8-C08B-01CE-766B1FBAA1F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864C151-A575-160F-6BAC-4894439B809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1B647B8-CFD5-20AB-B5B7-2FF1582D632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FCD9611E-129F-69AB-D6E3-056F31CE784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98AD49D-EE9E-BB75-D3CC-EBC348F3B03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19891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725F-1FAA-4B9D-8258-52BA99E632B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D5134-4150-53CD-B1C8-37281D049C3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7727A8A-4FBB-5995-A881-529A8ADEB63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685A6B7-064D-A93E-EBE0-0C6A2180226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B9E5823-20E1-8195-A0BF-026077C35D1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F7E883B6-1863-8605-8100-6EB52713620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97F1A6B-0A4C-DBE0-1A88-C8A091ECE21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23996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425C8-9813-2485-B6D0-BDE4F998CC4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695678-83E4-B310-CCCC-2447FC7140F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0FB33B4-E5C9-7C7D-81FD-B4455E60FBE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AAA4C75-842A-F1FB-9F60-A0C3F8FC2F7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CE61CDE-F5C8-9E38-D02C-087AF0FBF3F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DD5D868B-D7E7-D5C8-2A34-B328A366CDB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BE6A3D7-4F6E-C106-3955-BFECB4DEBF7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31142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EDF68-DC21-5A79-C8D7-D9AEB12D205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9789AF-2E5A-F2F9-F93B-F7590889BBD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DCD6C05-7496-B9B5-FFB7-38249CD696E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3D9E6E8-8149-2F11-4988-F9D7C8EB552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A3BABC1-F255-86A6-4A0B-C05FB6D1B35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43C576DD-7C2D-6762-D225-BCA323432E8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FCFE710-05E4-AE18-1F7A-315B224B45D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3548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5216-5069-D077-5A79-DCEDDAB811F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56DA2F-884A-EF79-5E3E-5FDF79FF4FE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14CC108-8B15-5FA8-BAA0-D533CB77287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B84FE26-B434-C71E-9210-7F693097B64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F15D219-B35C-5F34-0729-A6676AE1472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37BC3D32-FC2E-721D-12A4-5E005BEEE26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4E6FC71-4D9A-2D51-F591-72C3E3D3928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69460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5FB71-735A-4E80-3C2F-20FD9F41FA8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8A35A2-8729-6BB0-3EAE-503B3C4C774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2349F2A-E35E-56E8-67E6-A896D599848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129305B-3F3A-BBE9-D693-59ED84BC338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828FDE7-F20C-FA7D-2F79-0EB9E2D19FD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FB618132-DFB2-AA91-CC90-87162F350B1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5BE8D70-0A8D-0B33-0E60-6D17713058F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7566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51432-6453-9AA4-0764-FE037B85009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03EF16-1552-8108-656B-2075601FF49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F60AA6A-6BD3-6359-81C0-258E8272998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F78B513-2EA4-F07F-607D-644063BDD02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23B85B6-F7FA-F670-6512-FF1D8C32F12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5F70F07F-2BAE-A5ED-0EB7-DED355137CC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4DCC2FF-DF1A-9FFE-43E1-FF7ECD4155E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3341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EC08E-7A0F-685A-1938-BB4AF471159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B7D987-5F8D-2D0A-8FF6-A780DC57548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92A846A-F672-DF67-0A51-962663F8D4E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91CF545-4EE5-64E6-8ADE-51191D4FE1B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0884E8B-CFD9-8EDC-4955-B64EE982B0F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EA43A244-CE31-4D4B-E4AB-9992F20693D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6CE3D32-22CB-4076-60AF-1A36BE34170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9016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8AC4F-8FDE-1D8D-2417-3BF940ABF33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BA2BD3-6F1A-4197-9CD5-30E2F190222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0C5BE86-9A9B-AFAA-6B16-9D7A14399A7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AD1F0C2-2D63-7366-57D5-CC634B751DF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531BA70-AFCA-A749-B975-B88B201270F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754833D4-BCED-2B3F-8259-0ABCA1F887A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BF06188-9E35-3AAA-786C-68177449FB9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31235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0E371-72A3-E0C1-EC43-B08BE1FA067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34AC78-0550-4B0D-9567-C92AA95E1EF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8F0E665-5FCD-C769-C16A-F77512A2F8A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D2BDDB9-1E07-04D0-A051-4513C781E02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6C3D18F-F231-188A-3112-2F5BDF4DDDC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05544DED-BF9A-AF08-86A2-7BAAAF7FD6B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F01983B-8946-313B-9528-E51E344BC27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661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05711-42DD-15CB-C434-222F1BA0A28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2D1E32-4922-2808-4456-10A9E0A0468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D51B802-BDDC-51F0-ABF6-985C586B5AB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BCC95D8-3BB6-CA37-2F75-1FA45A43CF4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452B5D1-8A2C-B9B0-78CE-8C9FE7D3E8B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F20570C9-B3C8-01B7-1864-85AE19437AE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03C2ED8-F737-FF45-F139-EF224C7F320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1477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9614-418B-3F0A-942E-B33BFA8B06E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CD0F88-5607-49D2-A6B4-ABAABFF6B1D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0306CE5-7C17-D4AE-BE4A-C357D03B61C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79B1A21-8FB2-E70D-C00A-55E45229E05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1154DD6-FDC3-F3EC-1AB9-A9F22A86744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765A194E-F0D4-4E72-533B-1F8A9963986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2F02D90-DD3F-0E3D-3868-14E9DCFBA78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19609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94F85-7C1B-77D6-B58A-91B6A9A6BE8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98C173-463E-90C6-00ED-7B748B9B936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7239684-305D-A656-916B-B30CFD3F5FE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AB3EA9B-1725-D305-9736-4CA53CA526C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D57677A-3E4E-8296-B341-CB44F639523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9BD39EAE-3F9D-BBBE-4D4F-9A83C32A4E3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B94F342-A732-9607-73AE-E630282BC36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31016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B182E-11A7-99FE-1929-49D933A3C82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843803-506A-4F1D-9093-0A42937A8CD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2B6CEFC-3E7F-27D3-A13F-AE071F58187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EEF4B08-065A-5C3E-9B20-1582D798466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8F421EF-6ADF-5988-22AA-D0AEC8BCA58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FE7DB631-6B8F-3634-FDE3-FDCF4C7BB21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EDA3F10-484B-5DC3-19F9-D1081B69EA1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09664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37B42-57B1-1674-5C20-C847E49A195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3F5143-1F7A-2772-35EA-28D42B8E366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5228FD6-DAFE-7324-3C97-504AAD3BC6F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634CD02-DE9A-AADE-5865-98285CEAD50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5330A85-87EB-F746-9D8A-2C504A60EBB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D0CD2803-93B9-9610-34AD-27495518539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3DB0294-CAAB-55F1-052D-12339F79282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5326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A20BF-BD0F-DA4B-9EF1-B823708D7BD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A45324-30D9-1D18-7073-0EA343C4418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993CA43-007A-17CD-8B34-601F399224C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0206329-B09B-CD43-9A87-1241CECC21A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DAC91AE-F2CC-9E9D-914A-E80C4AA442B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3E0002AC-A0B2-4784-88C1-7CC8DB7C821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713F122-5F71-663D-2675-BEB11E14ED7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403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4555B-D92A-CFA9-CE0B-3815E24390E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37FFE-BE0D-FE80-1593-0B3A4C26275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4F7017B-FB0D-0554-F6C8-5D32C41A7C2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140B23E-BE26-D8FA-DE46-D2E662B93AF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26BA2C1-643D-61AF-E440-9BC55B10E80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5B5A2BC2-9E7C-2A3E-B7F2-805012F9633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FDE698C-60F6-71AD-42A2-8C8739AACD8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5362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DC19-E7F7-F404-A703-29CD573F213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F16C03-5EB5-82EE-602F-FB79940715B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75FFB7E-8449-1A06-5734-2BB6D44A998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9AAB7C6-0235-141A-F93E-55FBD01E781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AFEEC7D-5300-0987-4513-8413C5EB71D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98BAF0C0-43FD-1795-0C11-F29257A2EF4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7D3B314-7C11-9C13-169B-797B08427B8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05080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980500" y="976500"/>
            <a:ext cx="12454200" cy="8181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lvl1pPr>
            <a:lvl2pPr lvl="1" rtl="0">
              <a:spcBef>
                <a:spcPts val="0"/>
              </a:spcBef>
              <a:spcAft>
                <a:spcPts val="0"/>
              </a:spcAft>
              <a:buSzPts val="6000"/>
              <a:buNone/>
              <a:defRPr sz="12000"/>
            </a:lvl2pPr>
            <a:lvl3pPr lvl="2" rtl="0">
              <a:spcBef>
                <a:spcPts val="0"/>
              </a:spcBef>
              <a:spcAft>
                <a:spcPts val="0"/>
              </a:spcAft>
              <a:buSzPts val="6000"/>
              <a:buNone/>
              <a:defRPr sz="12000"/>
            </a:lvl3pPr>
            <a:lvl4pPr lvl="3" rtl="0">
              <a:spcBef>
                <a:spcPts val="0"/>
              </a:spcBef>
              <a:spcAft>
                <a:spcPts val="0"/>
              </a:spcAft>
              <a:buSzPts val="6000"/>
              <a:buNone/>
              <a:defRPr sz="12000"/>
            </a:lvl4pPr>
            <a:lvl5pPr lvl="4" rtl="0">
              <a:spcBef>
                <a:spcPts val="0"/>
              </a:spcBef>
              <a:spcAft>
                <a:spcPts val="0"/>
              </a:spcAft>
              <a:buSzPts val="6000"/>
              <a:buNone/>
              <a:defRPr sz="12000"/>
            </a:lvl5pPr>
            <a:lvl6pPr lvl="5" rtl="0">
              <a:spcBef>
                <a:spcPts val="0"/>
              </a:spcBef>
              <a:spcAft>
                <a:spcPts val="0"/>
              </a:spcAft>
              <a:buSzPts val="6000"/>
              <a:buNone/>
              <a:defRPr sz="12000"/>
            </a:lvl6pPr>
            <a:lvl7pPr lvl="6" rtl="0">
              <a:spcBef>
                <a:spcPts val="0"/>
              </a:spcBef>
              <a:spcAft>
                <a:spcPts val="0"/>
              </a:spcAft>
              <a:buSzPts val="6000"/>
              <a:buNone/>
              <a:defRPr sz="12000"/>
            </a:lvl7pPr>
            <a:lvl8pPr lvl="7" rtl="0">
              <a:spcBef>
                <a:spcPts val="0"/>
              </a:spcBef>
              <a:spcAft>
                <a:spcPts val="0"/>
              </a:spcAft>
              <a:buSzPts val="6000"/>
              <a:buNone/>
              <a:defRPr sz="12000"/>
            </a:lvl8pPr>
            <a:lvl9pPr lvl="8" rtl="0">
              <a:spcBef>
                <a:spcPts val="0"/>
              </a:spcBef>
              <a:spcAft>
                <a:spcPts val="0"/>
              </a:spcAft>
              <a:buSzPts val="6000"/>
              <a:buNone/>
              <a:defRPr sz="12000"/>
            </a:lvl9pPr>
          </a:lstStyle>
          <a:p>
            <a:endParaRPr/>
          </a:p>
        </p:txBody>
      </p:sp>
      <p:sp>
        <p:nvSpPr>
          <p:cNvPr id="44" name="Google Shape;44;p8"/>
          <p:cNvSpPr txBox="1">
            <a:spLocks noGrp="1"/>
          </p:cNvSpPr>
          <p:nvPr>
            <p:ph type="sldNum" idx="12"/>
          </p:nvPr>
        </p:nvSpPr>
        <p:spPr>
          <a:xfrm>
            <a:off x="17047082" y="9391246"/>
            <a:ext cx="1097400" cy="787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214792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E1D5B29-D536-C329-8F76-B6CF65796FCC}"/>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5CE2C477-5F6D-583E-660C-64D5A6366AA8}"/>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F8F07CC-9778-370D-05A5-114047818997}"/>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312" r="-20312"/>
            </a:stretch>
          </a:blipFill>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421ED001-BC06-F770-7E4E-69BA5C6D9BEA}"/>
              </a:ext>
            </a:extLst>
          </p:cNvPr>
          <p:cNvPicPr>
            <a:picLocks noChangeAspect="1"/>
          </p:cNvPicPr>
          <p:nvPr userDrawn="1"/>
        </p:nvPicPr>
        <p:blipFill>
          <a:blip r:embed="rId2"/>
          <a:stretch>
            <a:fillRect/>
          </a:stretch>
        </p:blipFill>
        <p:spPr>
          <a:xfrm>
            <a:off x="2708" y="0"/>
            <a:ext cx="18282583" cy="10287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3B2DAADB-01A2-FB2C-A966-CF03907815D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l="-20312" r="-20312"/>
            </a:stretch>
          </a:blipFill>
        </p:spPr>
        <p:txBody>
          <a:bodyPr/>
          <a:lstStyle/>
          <a:p>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312" r="-20312"/>
            </a:stretch>
          </a:blipFill>
        </p:spPr>
        <p:txBody>
          <a:bodyPr/>
          <a:lstStyle/>
          <a:p>
            <a:endParaRPr lang="en-US"/>
          </a:p>
        </p:txBody>
      </p:sp>
      <p:grpSp>
        <p:nvGrpSpPr>
          <p:cNvPr id="3" name="Group 3"/>
          <p:cNvGrpSpPr/>
          <p:nvPr/>
        </p:nvGrpSpPr>
        <p:grpSpPr>
          <a:xfrm>
            <a:off x="0"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203864"/>
            </a:solidFill>
          </p:spPr>
          <p:txBody>
            <a:bodyPr/>
            <a:lstStyle/>
            <a:p>
              <a:endParaRPr lang="en-US"/>
            </a:p>
          </p:txBody>
        </p:sp>
        <p:sp>
          <p:nvSpPr>
            <p:cNvPr id="5" name="TextBox 5"/>
            <p:cNvSpPr txBox="1"/>
            <p:nvPr/>
          </p:nvSpPr>
          <p:spPr>
            <a:xfrm>
              <a:off x="0" y="-47625"/>
              <a:ext cx="812800" cy="2756958"/>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3648322" y="6619906"/>
            <a:ext cx="9687995" cy="20505"/>
          </a:xfrm>
          <a:prstGeom prst="line">
            <a:avLst/>
          </a:prstGeom>
          <a:ln w="38100" cap="flat">
            <a:solidFill>
              <a:srgbClr val="253761"/>
            </a:solidFill>
            <a:prstDash val="solid"/>
            <a:headEnd type="none" w="sm" len="sm"/>
            <a:tailEnd type="none" w="sm" len="sm"/>
          </a:ln>
        </p:spPr>
        <p:txBody>
          <a:bodyPr/>
          <a:lstStyle/>
          <a:p>
            <a:endParaRPr lang="en-US"/>
          </a:p>
        </p:txBody>
      </p:sp>
      <p:sp>
        <p:nvSpPr>
          <p:cNvPr id="7" name="Freeform 7"/>
          <p:cNvSpPr/>
          <p:nvPr/>
        </p:nvSpPr>
        <p:spPr>
          <a:xfrm>
            <a:off x="13763158" y="387350"/>
            <a:ext cx="4160184" cy="4114800"/>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4">
              <a:alphaModFix amt="37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648322" y="1449483"/>
            <a:ext cx="3544018" cy="1990535"/>
          </a:xfrm>
          <a:custGeom>
            <a:avLst/>
            <a:gdLst/>
            <a:ahLst/>
            <a:cxnLst/>
            <a:rect l="l" t="t" r="r" b="b"/>
            <a:pathLst>
              <a:path w="3544018" h="1990535">
                <a:moveTo>
                  <a:pt x="0" y="0"/>
                </a:moveTo>
                <a:lnTo>
                  <a:pt x="3544017" y="0"/>
                </a:lnTo>
                <a:lnTo>
                  <a:pt x="3544017" y="1990534"/>
                </a:lnTo>
                <a:lnTo>
                  <a:pt x="0" y="1990534"/>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3648322" y="3920302"/>
            <a:ext cx="8772278" cy="1374094"/>
          </a:xfrm>
          <a:prstGeom prst="rect">
            <a:avLst/>
          </a:prstGeom>
        </p:spPr>
        <p:txBody>
          <a:bodyPr wrap="square" lIns="0" tIns="0" rIns="0" bIns="0" rtlCol="0" anchor="t">
            <a:spAutoFit/>
          </a:bodyPr>
          <a:lstStyle/>
          <a:p>
            <a:pPr>
              <a:lnSpc>
                <a:spcPts val="11265"/>
              </a:lnSpc>
              <a:spcBef>
                <a:spcPct val="0"/>
              </a:spcBef>
            </a:pPr>
            <a:r>
              <a:rPr lang="en-US" sz="8000" b="1" dirty="0">
                <a:solidFill>
                  <a:srgbClr val="203864"/>
                </a:solidFill>
                <a:latin typeface="Poppins" panose="00000500000000000000" pitchFamily="2" charset="0"/>
                <a:ea typeface="Lato Bold"/>
                <a:cs typeface="Poppins" panose="00000500000000000000" pitchFamily="2" charset="0"/>
              </a:rPr>
              <a:t>DR University</a:t>
            </a:r>
          </a:p>
        </p:txBody>
      </p:sp>
      <p:sp>
        <p:nvSpPr>
          <p:cNvPr id="10" name="TextBox 10"/>
          <p:cNvSpPr txBox="1"/>
          <p:nvPr/>
        </p:nvSpPr>
        <p:spPr>
          <a:xfrm>
            <a:off x="3648322" y="5210735"/>
            <a:ext cx="16607152" cy="1383456"/>
          </a:xfrm>
          <a:prstGeom prst="rect">
            <a:avLst/>
          </a:prstGeom>
        </p:spPr>
        <p:txBody>
          <a:bodyPr wrap="square" lIns="0" tIns="0" rIns="0" bIns="0" rtlCol="0" anchor="t">
            <a:spAutoFit/>
          </a:bodyPr>
          <a:lstStyle/>
          <a:p>
            <a:pPr>
              <a:lnSpc>
                <a:spcPts val="11383"/>
              </a:lnSpc>
              <a:spcBef>
                <a:spcPct val="0"/>
              </a:spcBef>
            </a:pPr>
            <a:r>
              <a:rPr lang="en-US" sz="7000" dirty="0">
                <a:solidFill>
                  <a:srgbClr val="253761"/>
                </a:solidFill>
                <a:latin typeface="Poppins"/>
                <a:ea typeface="Lato Bold"/>
                <a:cs typeface="Poppins"/>
                <a:sym typeface="League Spartan"/>
              </a:rPr>
              <a:t>WTF are Manufactured Homes</a:t>
            </a:r>
            <a:endParaRPr lang="en-US" sz="7000">
              <a:ea typeface="Calibri"/>
              <a:cs typeface="Calibri"/>
            </a:endParaRPr>
          </a:p>
        </p:txBody>
      </p:sp>
      <p:sp>
        <p:nvSpPr>
          <p:cNvPr id="11" name="TextBox 11"/>
          <p:cNvSpPr txBox="1"/>
          <p:nvPr/>
        </p:nvSpPr>
        <p:spPr>
          <a:xfrm>
            <a:off x="3648322" y="6961801"/>
            <a:ext cx="10444876" cy="1024255"/>
          </a:xfrm>
          <a:prstGeom prst="rect">
            <a:avLst/>
          </a:prstGeom>
        </p:spPr>
        <p:txBody>
          <a:bodyPr lIns="0" tIns="0" rIns="0" bIns="0" rtlCol="0" anchor="t">
            <a:spAutoFit/>
          </a:bodyPr>
          <a:lstStyle/>
          <a:p>
            <a:pPr>
              <a:lnSpc>
                <a:spcPts val="4079"/>
              </a:lnSpc>
              <a:spcBef>
                <a:spcPct val="0"/>
              </a:spcBef>
            </a:pPr>
            <a:r>
              <a:rPr lang="en-US" sz="2900" b="1" dirty="0">
                <a:latin typeface="Poppins"/>
                <a:cs typeface="Poppins"/>
              </a:rPr>
              <a:t>January 2026</a:t>
            </a:r>
          </a:p>
          <a:p>
            <a:pPr>
              <a:lnSpc>
                <a:spcPts val="4079"/>
              </a:lnSpc>
              <a:spcBef>
                <a:spcPct val="0"/>
              </a:spcBef>
            </a:pPr>
            <a:r>
              <a:rPr lang="en-US" sz="2900" b="1" dirty="0">
                <a:latin typeface="Poppins"/>
                <a:cs typeface="Poppins"/>
              </a:rPr>
              <a:t>Presented by Alan Zholdubaev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F6FC5-3EEF-A7DD-E45E-FF33B39521C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27484FD-CF64-8F63-CD1F-969B1C0D45A4}"/>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83C332BE-32FC-9018-D904-0A588D8CBF7B}"/>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4EB28E72-2DAC-9FDE-1F91-B2EEB6932D35}"/>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43945CB8-CFB2-FFAE-8E3F-F0CA15561E81}"/>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Modular Homes</a:t>
            </a:r>
            <a:endParaRPr lang="en-US" dirty="0"/>
          </a:p>
        </p:txBody>
      </p:sp>
      <p:sp>
        <p:nvSpPr>
          <p:cNvPr id="7" name="AutoShape 7">
            <a:extLst>
              <a:ext uri="{FF2B5EF4-FFF2-40B4-BE49-F238E27FC236}">
                <a16:creationId xmlns:a16="http://schemas.microsoft.com/office/drawing/2014/main" id="{B83DC25D-D32A-AB7B-46E0-88E714D788FF}"/>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29D56D8D-49F3-89B1-0BCB-3CDE8603C7E2}"/>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C469FDBD-47C2-B24F-3E2C-A401321A60C2}"/>
              </a:ext>
            </a:extLst>
          </p:cNvPr>
          <p:cNvSpPr/>
          <p:nvPr/>
        </p:nvSpPr>
        <p:spPr>
          <a:xfrm>
            <a:off x="273046" y="2024643"/>
            <a:ext cx="6608133" cy="6548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457200" indent="-457200">
              <a:buFont typeface="Arial"/>
              <a:buChar char="•"/>
            </a:pPr>
            <a:r>
              <a:rPr lang="en-US" sz="2800" dirty="0">
                <a:solidFill>
                  <a:srgbClr val="253761"/>
                </a:solidFill>
                <a:ea typeface="+mn-lt"/>
                <a:cs typeface="+mn-lt"/>
              </a:rPr>
              <a:t>Modular homes are appraised against stick built homes</a:t>
            </a:r>
          </a:p>
          <a:p>
            <a:pPr marL="457200" indent="-457200">
              <a:buFont typeface="Arial"/>
              <a:buChar char="•"/>
            </a:pPr>
            <a:r>
              <a:rPr lang="en-US" sz="2800" dirty="0">
                <a:solidFill>
                  <a:srgbClr val="253761"/>
                </a:solidFill>
                <a:ea typeface="+mn-lt"/>
                <a:cs typeface="+mn-lt"/>
              </a:rPr>
              <a:t>Most modular homes look very good, like a normal rambler</a:t>
            </a:r>
          </a:p>
          <a:p>
            <a:pPr marL="457200" indent="-457200">
              <a:buFont typeface="Arial"/>
              <a:buChar char="•"/>
            </a:pPr>
            <a:r>
              <a:rPr lang="en-US" sz="2800" dirty="0">
                <a:solidFill>
                  <a:srgbClr val="253761"/>
                </a:solidFill>
                <a:ea typeface="+mn-lt"/>
                <a:cs typeface="+mn-lt"/>
              </a:rPr>
              <a:t>Modular homes are held to State's code standards, while mobile homes are held to federal standards</a:t>
            </a:r>
          </a:p>
          <a:p>
            <a:pPr marL="457200" indent="-457200">
              <a:buFont typeface="Arial"/>
              <a:buChar char="•"/>
            </a:pPr>
            <a:r>
              <a:rPr lang="en-US" sz="2800" dirty="0">
                <a:solidFill>
                  <a:srgbClr val="253761"/>
                </a:solidFill>
                <a:ea typeface="+mn-lt"/>
                <a:cs typeface="+mn-lt"/>
              </a:rPr>
              <a:t>Modular homes tend to have better appreciation because of it</a:t>
            </a:r>
          </a:p>
        </p:txBody>
      </p:sp>
      <p:pic>
        <p:nvPicPr>
          <p:cNvPr id="10" name="Picture 9" descr="A grey house with a white door and a porch&#10;&#10;AI-generated content may be incorrect.">
            <a:extLst>
              <a:ext uri="{FF2B5EF4-FFF2-40B4-BE49-F238E27FC236}">
                <a16:creationId xmlns:a16="http://schemas.microsoft.com/office/drawing/2014/main" id="{D43BE92A-928D-8EA8-3E13-8E80931859FD}"/>
              </a:ext>
            </a:extLst>
          </p:cNvPr>
          <p:cNvPicPr>
            <a:picLocks noChangeAspect="1"/>
          </p:cNvPicPr>
          <p:nvPr/>
        </p:nvPicPr>
        <p:blipFill>
          <a:blip r:embed="rId4"/>
          <a:stretch>
            <a:fillRect/>
          </a:stretch>
        </p:blipFill>
        <p:spPr>
          <a:xfrm>
            <a:off x="7985312" y="1573176"/>
            <a:ext cx="10300446" cy="6992351"/>
          </a:xfrm>
          <a:prstGeom prst="rect">
            <a:avLst/>
          </a:prstGeom>
        </p:spPr>
      </p:pic>
    </p:spTree>
    <p:extLst>
      <p:ext uri="{BB962C8B-B14F-4D97-AF65-F5344CB8AC3E}">
        <p14:creationId xmlns:p14="http://schemas.microsoft.com/office/powerpoint/2010/main" val="3384698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18B4-6145-C9D1-8300-8BFD6CB30121}"/>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F389C4B-0366-4724-D9F4-9F791249D47E}"/>
              </a:ext>
            </a:extLst>
          </p:cNvPr>
          <p:cNvGrpSpPr/>
          <p:nvPr/>
        </p:nvGrpSpPr>
        <p:grpSpPr>
          <a:xfrm rot="5400000">
            <a:off x="8266720" y="-7949302"/>
            <a:ext cx="1754560" cy="18288000"/>
            <a:chOff x="0" y="0"/>
            <a:chExt cx="462106" cy="4816593"/>
          </a:xfrm>
        </p:grpSpPr>
        <p:sp>
          <p:nvSpPr>
            <p:cNvPr id="4" name="Freeform 4">
              <a:extLst>
                <a:ext uri="{FF2B5EF4-FFF2-40B4-BE49-F238E27FC236}">
                  <a16:creationId xmlns:a16="http://schemas.microsoft.com/office/drawing/2014/main" id="{8CC74464-57A2-7F46-A113-100E960A34CA}"/>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8E4333DD-D4F2-3BF6-FE07-FA43281A343C}"/>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83DB4EC5-7F63-1CC9-4E67-E9ED2BEAF9CA}"/>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HUD tags</a:t>
            </a:r>
            <a:endParaRPr lang="en-US" dirty="0"/>
          </a:p>
        </p:txBody>
      </p:sp>
      <p:sp>
        <p:nvSpPr>
          <p:cNvPr id="7" name="AutoShape 7">
            <a:extLst>
              <a:ext uri="{FF2B5EF4-FFF2-40B4-BE49-F238E27FC236}">
                <a16:creationId xmlns:a16="http://schemas.microsoft.com/office/drawing/2014/main" id="{E635EB3B-1A66-7F0F-0F31-76096922EC31}"/>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C3BDC762-E073-7B85-B34E-A1BB2DDB5890}"/>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pic>
        <p:nvPicPr>
          <p:cNvPr id="9" name="Picture 8" descr="A close-up of a house&#10;&#10;AI-generated content may be incorrect.">
            <a:extLst>
              <a:ext uri="{FF2B5EF4-FFF2-40B4-BE49-F238E27FC236}">
                <a16:creationId xmlns:a16="http://schemas.microsoft.com/office/drawing/2014/main" id="{40A719A8-BFB0-4B8B-B9DC-0D3834B4ABA9}"/>
              </a:ext>
            </a:extLst>
          </p:cNvPr>
          <p:cNvPicPr>
            <a:picLocks noChangeAspect="1"/>
          </p:cNvPicPr>
          <p:nvPr/>
        </p:nvPicPr>
        <p:blipFill>
          <a:blip r:embed="rId4"/>
          <a:stretch>
            <a:fillRect/>
          </a:stretch>
        </p:blipFill>
        <p:spPr>
          <a:xfrm>
            <a:off x="812461" y="2322263"/>
            <a:ext cx="7796503" cy="5645150"/>
          </a:xfrm>
          <a:prstGeom prst="rect">
            <a:avLst/>
          </a:prstGeom>
        </p:spPr>
      </p:pic>
      <p:pic>
        <p:nvPicPr>
          <p:cNvPr id="2" name="Picture 1" descr="A red sign on a wall&#10;&#10;AI-generated content may be incorrect.">
            <a:extLst>
              <a:ext uri="{FF2B5EF4-FFF2-40B4-BE49-F238E27FC236}">
                <a16:creationId xmlns:a16="http://schemas.microsoft.com/office/drawing/2014/main" id="{28E2C401-6890-E54F-FE44-C1D7508A112B}"/>
              </a:ext>
            </a:extLst>
          </p:cNvPr>
          <p:cNvPicPr>
            <a:picLocks noChangeAspect="1"/>
          </p:cNvPicPr>
          <p:nvPr/>
        </p:nvPicPr>
        <p:blipFill>
          <a:blip r:embed="rId5"/>
          <a:stretch>
            <a:fillRect/>
          </a:stretch>
        </p:blipFill>
        <p:spPr>
          <a:xfrm>
            <a:off x="9164293" y="2322263"/>
            <a:ext cx="8820546" cy="5645150"/>
          </a:xfrm>
          <a:prstGeom prst="rect">
            <a:avLst/>
          </a:prstGeom>
        </p:spPr>
      </p:pic>
    </p:spTree>
    <p:extLst>
      <p:ext uri="{BB962C8B-B14F-4D97-AF65-F5344CB8AC3E}">
        <p14:creationId xmlns:p14="http://schemas.microsoft.com/office/powerpoint/2010/main" val="122205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C152F-3106-6B03-C53F-E9D931B8A6D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7B0AB95-6AA4-53C7-20C8-F6FFAF1A6D6E}"/>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DA52A2DC-1A2B-2E01-DF2A-04EE172BDF6B}"/>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8AAA381C-F53E-19C7-F61F-C55698B8EA84}"/>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0FFCFC58-F7D6-402F-8401-761BD14CB16F}"/>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Conditions &amp; Materials</a:t>
            </a:r>
            <a:endParaRPr lang="en-US" dirty="0"/>
          </a:p>
        </p:txBody>
      </p:sp>
      <p:sp>
        <p:nvSpPr>
          <p:cNvPr id="7" name="AutoShape 7">
            <a:extLst>
              <a:ext uri="{FF2B5EF4-FFF2-40B4-BE49-F238E27FC236}">
                <a16:creationId xmlns:a16="http://schemas.microsoft.com/office/drawing/2014/main" id="{CADFB4BA-0D94-4286-9D99-09745E17A749}"/>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071487BA-E333-9A49-60B9-F3138CF57E17}"/>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54678EC9-2B89-10C6-A9E4-F767B46F106E}"/>
              </a:ext>
            </a:extLst>
          </p:cNvPr>
          <p:cNvSpPr/>
          <p:nvPr/>
        </p:nvSpPr>
        <p:spPr>
          <a:xfrm>
            <a:off x="273046" y="2024643"/>
            <a:ext cx="6608133" cy="6548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457200" indent="-457200">
              <a:buFont typeface="Arial"/>
              <a:buChar char="•"/>
            </a:pPr>
            <a:endParaRPr lang="en-US" sz="2800" dirty="0">
              <a:solidFill>
                <a:srgbClr val="253761"/>
              </a:solidFill>
              <a:ea typeface="+mn-lt"/>
              <a:cs typeface="+mn-lt"/>
            </a:endParaRPr>
          </a:p>
          <a:p>
            <a:pPr marL="457200" indent="-457200">
              <a:buFont typeface="Arial"/>
              <a:buChar char="•"/>
            </a:pPr>
            <a:endParaRPr lang="en-US" sz="2800" dirty="0">
              <a:solidFill>
                <a:srgbClr val="253761"/>
              </a:solidFill>
              <a:ea typeface="+mn-lt"/>
              <a:cs typeface="+mn-lt"/>
            </a:endParaRPr>
          </a:p>
          <a:p>
            <a:pPr marL="457200" indent="-457200">
              <a:buFont typeface="Arial"/>
              <a:buChar char="•"/>
            </a:pPr>
            <a:endParaRPr lang="en-US" sz="2800" dirty="0">
              <a:solidFill>
                <a:srgbClr val="253761"/>
              </a:solidFill>
              <a:ea typeface="+mn-lt"/>
              <a:cs typeface="+mn-lt"/>
            </a:endParaRPr>
          </a:p>
          <a:p>
            <a:pPr marL="457200" indent="-457200">
              <a:buFont typeface="Arial"/>
              <a:buChar char="•"/>
            </a:pPr>
            <a:r>
              <a:rPr lang="en-US" sz="2800" dirty="0">
                <a:solidFill>
                  <a:srgbClr val="253761"/>
                </a:solidFill>
                <a:ea typeface="+mn-lt"/>
                <a:cs typeface="+mn-lt"/>
              </a:rPr>
              <a:t>MH are designed to be affordable, so builders don't spend the extra money to buy high quality materials</a:t>
            </a:r>
            <a:endParaRPr lang="en-US"/>
          </a:p>
          <a:p>
            <a:pPr marL="457200" indent="-457200">
              <a:buFont typeface="Arial"/>
              <a:buChar char="•"/>
            </a:pPr>
            <a:endParaRPr lang="en-US" sz="2800" dirty="0">
              <a:solidFill>
                <a:srgbClr val="253761"/>
              </a:solidFill>
              <a:ea typeface="+mn-lt"/>
              <a:cs typeface="+mn-lt"/>
            </a:endParaRPr>
          </a:p>
          <a:p>
            <a:pPr marL="457200" indent="-457200">
              <a:buFont typeface="Arial"/>
              <a:buChar char="•"/>
            </a:pPr>
            <a:endParaRPr lang="en-US" sz="2800" dirty="0">
              <a:solidFill>
                <a:srgbClr val="253761"/>
              </a:solidFill>
              <a:ea typeface="+mn-lt"/>
              <a:cs typeface="+mn-lt"/>
            </a:endParaRPr>
          </a:p>
          <a:p>
            <a:pPr marL="457200" indent="-457200">
              <a:buFont typeface="Arial"/>
              <a:buChar char="•"/>
            </a:pPr>
            <a:r>
              <a:rPr lang="en-US" sz="2800" dirty="0">
                <a:solidFill>
                  <a:srgbClr val="253761"/>
                </a:solidFill>
                <a:ea typeface="+mn-lt"/>
                <a:cs typeface="+mn-lt"/>
              </a:rPr>
              <a:t>They are usually designed to last for about 50 years</a:t>
            </a:r>
          </a:p>
          <a:p>
            <a:pPr marL="457200" indent="-457200">
              <a:buFont typeface="Arial"/>
              <a:buChar char="•"/>
            </a:pPr>
            <a:endParaRPr lang="en-US" sz="2800" dirty="0">
              <a:solidFill>
                <a:srgbClr val="253761"/>
              </a:solidFill>
              <a:ea typeface="+mn-lt"/>
              <a:cs typeface="+mn-lt"/>
            </a:endParaRPr>
          </a:p>
        </p:txBody>
      </p:sp>
      <p:pic>
        <p:nvPicPr>
          <p:cNvPr id="10" name="Picture 9" descr="A collage of pictures of different types of buildings&#10;&#10;AI-generated content may be incorrect.">
            <a:extLst>
              <a:ext uri="{FF2B5EF4-FFF2-40B4-BE49-F238E27FC236}">
                <a16:creationId xmlns:a16="http://schemas.microsoft.com/office/drawing/2014/main" id="{F3FB3C5E-A678-EDF2-3D6B-37A9766CEDDB}"/>
              </a:ext>
            </a:extLst>
          </p:cNvPr>
          <p:cNvPicPr>
            <a:picLocks noChangeAspect="1"/>
          </p:cNvPicPr>
          <p:nvPr/>
        </p:nvPicPr>
        <p:blipFill>
          <a:blip r:embed="rId4"/>
          <a:stretch>
            <a:fillRect/>
          </a:stretch>
        </p:blipFill>
        <p:spPr>
          <a:xfrm>
            <a:off x="7133666" y="2025744"/>
            <a:ext cx="10434916" cy="6535449"/>
          </a:xfrm>
          <a:prstGeom prst="rect">
            <a:avLst/>
          </a:prstGeom>
        </p:spPr>
      </p:pic>
    </p:spTree>
    <p:extLst>
      <p:ext uri="{BB962C8B-B14F-4D97-AF65-F5344CB8AC3E}">
        <p14:creationId xmlns:p14="http://schemas.microsoft.com/office/powerpoint/2010/main" val="1863166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3C7C3-6209-EACA-533B-FFD38850AAE5}"/>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1BFF455A-C395-445A-968C-8B4B4520DCE6}"/>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78619240-0EBE-7044-0CFC-1F326E00515F}"/>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964CA09C-51A1-E000-69E7-AE8B28FC7FD7}"/>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76AAA4EA-2998-A15B-CE83-1320B6F8E4F4}"/>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Conditions &amp; Materials</a:t>
            </a:r>
            <a:endParaRPr lang="en-US" dirty="0"/>
          </a:p>
        </p:txBody>
      </p:sp>
      <p:sp>
        <p:nvSpPr>
          <p:cNvPr id="7" name="AutoShape 7">
            <a:extLst>
              <a:ext uri="{FF2B5EF4-FFF2-40B4-BE49-F238E27FC236}">
                <a16:creationId xmlns:a16="http://schemas.microsoft.com/office/drawing/2014/main" id="{9B15164B-236A-3F44-31A3-33C35730AD49}"/>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2FCAB5E6-5E07-AB87-CF81-E056E5D761D8}"/>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pic>
        <p:nvPicPr>
          <p:cNvPr id="10" name="Picture 9" descr="A collage of different types of roofing&#10;&#10;AI-generated content may be incorrect.">
            <a:extLst>
              <a:ext uri="{FF2B5EF4-FFF2-40B4-BE49-F238E27FC236}">
                <a16:creationId xmlns:a16="http://schemas.microsoft.com/office/drawing/2014/main" id="{184E330E-A7D2-F0AF-8D41-28AAB4831133}"/>
              </a:ext>
            </a:extLst>
          </p:cNvPr>
          <p:cNvPicPr>
            <a:picLocks noChangeAspect="1"/>
          </p:cNvPicPr>
          <p:nvPr/>
        </p:nvPicPr>
        <p:blipFill>
          <a:blip r:embed="rId4"/>
          <a:stretch>
            <a:fillRect/>
          </a:stretch>
        </p:blipFill>
        <p:spPr>
          <a:xfrm>
            <a:off x="746313" y="1913584"/>
            <a:ext cx="16799857" cy="8194122"/>
          </a:xfrm>
          <a:prstGeom prst="rect">
            <a:avLst/>
          </a:prstGeom>
        </p:spPr>
      </p:pic>
    </p:spTree>
    <p:extLst>
      <p:ext uri="{BB962C8B-B14F-4D97-AF65-F5344CB8AC3E}">
        <p14:creationId xmlns:p14="http://schemas.microsoft.com/office/powerpoint/2010/main" val="3768870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38AD6-4AFB-70CC-BBB1-DC8FB0351D5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3AE4400-F4D1-B1C8-0ECB-667AE539F522}"/>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1564C0D2-F603-EA8D-8636-1DB4D54D12B4}"/>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FBB5E3B6-F8AF-623A-EC80-741A1E4EA76B}"/>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D12ED67C-124B-C720-2635-20955DE28DC7}"/>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Conditions &amp; Materials</a:t>
            </a:r>
            <a:endParaRPr lang="en-US" dirty="0"/>
          </a:p>
        </p:txBody>
      </p:sp>
      <p:sp>
        <p:nvSpPr>
          <p:cNvPr id="7" name="AutoShape 7">
            <a:extLst>
              <a:ext uri="{FF2B5EF4-FFF2-40B4-BE49-F238E27FC236}">
                <a16:creationId xmlns:a16="http://schemas.microsoft.com/office/drawing/2014/main" id="{DD720718-A2BB-6488-3555-6694ED4F1AD8}"/>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D7673376-C089-8132-FA5C-6D20D2650802}"/>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pic>
        <p:nvPicPr>
          <p:cNvPr id="10" name="Picture 9" descr="A collage of a house being built&#10;&#10;AI-generated content may be incorrect.">
            <a:extLst>
              <a:ext uri="{FF2B5EF4-FFF2-40B4-BE49-F238E27FC236}">
                <a16:creationId xmlns:a16="http://schemas.microsoft.com/office/drawing/2014/main" id="{8EBFFD60-4F4F-C14D-2A24-257989A42804}"/>
              </a:ext>
            </a:extLst>
          </p:cNvPr>
          <p:cNvPicPr>
            <a:picLocks noChangeAspect="1"/>
          </p:cNvPicPr>
          <p:nvPr/>
        </p:nvPicPr>
        <p:blipFill>
          <a:blip r:embed="rId4"/>
          <a:stretch>
            <a:fillRect/>
          </a:stretch>
        </p:blipFill>
        <p:spPr>
          <a:xfrm>
            <a:off x="746313" y="1993626"/>
            <a:ext cx="16799857" cy="8034037"/>
          </a:xfrm>
          <a:prstGeom prst="rect">
            <a:avLst/>
          </a:prstGeom>
        </p:spPr>
      </p:pic>
    </p:spTree>
    <p:extLst>
      <p:ext uri="{BB962C8B-B14F-4D97-AF65-F5344CB8AC3E}">
        <p14:creationId xmlns:p14="http://schemas.microsoft.com/office/powerpoint/2010/main" val="1658068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1E00-E606-C3F7-9EA2-6A7AC84EC12B}"/>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22A6097-0FEE-2A6D-0353-985D1FD89E40}"/>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918BA2F0-7FF6-07BA-FA1B-5D941A225F31}"/>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D659A1F6-7FEC-B8CB-0D11-343FE12043E0}"/>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A18E31CA-66B0-551E-4491-5CC783998270}"/>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Rent VS Own</a:t>
            </a:r>
            <a:endParaRPr lang="en-US" dirty="0"/>
          </a:p>
        </p:txBody>
      </p:sp>
      <p:sp>
        <p:nvSpPr>
          <p:cNvPr id="7" name="AutoShape 7">
            <a:extLst>
              <a:ext uri="{FF2B5EF4-FFF2-40B4-BE49-F238E27FC236}">
                <a16:creationId xmlns:a16="http://schemas.microsoft.com/office/drawing/2014/main" id="{AF4947C4-C0AD-8FE5-D977-33BE826486B1}"/>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972CD68F-31CC-15FA-6B5A-2EA6D36B16A1}"/>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89BFD814-A53E-B302-20DC-04AFC220C412}"/>
              </a:ext>
            </a:extLst>
          </p:cNvPr>
          <p:cNvSpPr/>
          <p:nvPr/>
        </p:nvSpPr>
        <p:spPr>
          <a:xfrm>
            <a:off x="340281" y="1733290"/>
            <a:ext cx="6473663" cy="1427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800" b="1">
                <a:solidFill>
                  <a:srgbClr val="253761"/>
                </a:solidFill>
                <a:ea typeface="+mn-lt"/>
                <a:cs typeface="+mn-lt"/>
              </a:rPr>
              <a:t>OWNED</a:t>
            </a:r>
            <a:endParaRPr lang="en-US"/>
          </a:p>
          <a:p>
            <a:pPr marL="457200" indent="-457200">
              <a:buFont typeface="Arial"/>
              <a:buChar char="•"/>
            </a:pPr>
            <a:r>
              <a:rPr lang="en-US" sz="2800" dirty="0">
                <a:solidFill>
                  <a:srgbClr val="253761"/>
                </a:solidFill>
                <a:ea typeface="+mn-lt"/>
                <a:cs typeface="+mn-lt"/>
              </a:rPr>
              <a:t>Just like a regular single family residence, MH resides on private owned land   </a:t>
            </a:r>
            <a:endParaRPr lang="en-US"/>
          </a:p>
        </p:txBody>
      </p:sp>
      <p:pic>
        <p:nvPicPr>
          <p:cNvPr id="10" name="Picture 9" descr="A person in a suit pointing his finger&#10;&#10;AI-generated content may be incorrect.">
            <a:extLst>
              <a:ext uri="{FF2B5EF4-FFF2-40B4-BE49-F238E27FC236}">
                <a16:creationId xmlns:a16="http://schemas.microsoft.com/office/drawing/2014/main" id="{0ED60C89-7425-5AFA-93BA-D22369F211AD}"/>
              </a:ext>
            </a:extLst>
          </p:cNvPr>
          <p:cNvPicPr>
            <a:picLocks noChangeAspect="1"/>
          </p:cNvPicPr>
          <p:nvPr/>
        </p:nvPicPr>
        <p:blipFill>
          <a:blip r:embed="rId4"/>
          <a:stretch>
            <a:fillRect/>
          </a:stretch>
        </p:blipFill>
        <p:spPr>
          <a:xfrm>
            <a:off x="406854" y="3146332"/>
            <a:ext cx="6351333" cy="4025332"/>
          </a:xfrm>
          <a:prstGeom prst="rect">
            <a:avLst/>
          </a:prstGeom>
        </p:spPr>
      </p:pic>
      <p:pic>
        <p:nvPicPr>
          <p:cNvPr id="2" name="Picture 1" descr="A house in the dirt&#10;&#10;AI-generated content may be incorrect.">
            <a:extLst>
              <a:ext uri="{FF2B5EF4-FFF2-40B4-BE49-F238E27FC236}">
                <a16:creationId xmlns:a16="http://schemas.microsoft.com/office/drawing/2014/main" id="{48B743E6-58FB-481A-F2F2-2AF4E198B282}"/>
              </a:ext>
            </a:extLst>
          </p:cNvPr>
          <p:cNvPicPr>
            <a:picLocks noChangeAspect="1"/>
          </p:cNvPicPr>
          <p:nvPr/>
        </p:nvPicPr>
        <p:blipFill>
          <a:blip r:embed="rId5"/>
          <a:stretch>
            <a:fillRect/>
          </a:stretch>
        </p:blipFill>
        <p:spPr>
          <a:xfrm>
            <a:off x="401026" y="7343775"/>
            <a:ext cx="6347299" cy="2457450"/>
          </a:xfrm>
          <a:prstGeom prst="rect">
            <a:avLst/>
          </a:prstGeom>
        </p:spPr>
      </p:pic>
      <p:sp>
        <p:nvSpPr>
          <p:cNvPr id="9" name="Rectangle 8">
            <a:extLst>
              <a:ext uri="{FF2B5EF4-FFF2-40B4-BE49-F238E27FC236}">
                <a16:creationId xmlns:a16="http://schemas.microsoft.com/office/drawing/2014/main" id="{841F1032-9FF0-C19C-D727-575522087E13}"/>
              </a:ext>
            </a:extLst>
          </p:cNvPr>
          <p:cNvSpPr/>
          <p:nvPr/>
        </p:nvSpPr>
        <p:spPr>
          <a:xfrm>
            <a:off x="7299134" y="1576408"/>
            <a:ext cx="6473663" cy="4038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800" b="1" dirty="0">
                <a:solidFill>
                  <a:srgbClr val="253761"/>
                </a:solidFill>
                <a:ea typeface="+mn-lt"/>
                <a:cs typeface="+mn-lt"/>
              </a:rPr>
              <a:t>SPACE RENT</a:t>
            </a:r>
            <a:endParaRPr lang="en-US" dirty="0"/>
          </a:p>
          <a:p>
            <a:pPr marL="457200" indent="-457200">
              <a:buFont typeface="Arial"/>
              <a:buChar char="•"/>
            </a:pPr>
            <a:r>
              <a:rPr lang="en-US" sz="2800" dirty="0">
                <a:solidFill>
                  <a:srgbClr val="253761"/>
                </a:solidFill>
                <a:ea typeface="Calibri"/>
                <a:cs typeface="Calibri"/>
              </a:rPr>
              <a:t>MH resides in a MH community where you own the home, but rent the land</a:t>
            </a:r>
          </a:p>
          <a:p>
            <a:pPr marL="457200" indent="-457200">
              <a:buFont typeface="Arial"/>
              <a:buChar char="•"/>
            </a:pPr>
            <a:endParaRPr lang="en-US"/>
          </a:p>
          <a:p>
            <a:pPr marL="457200" indent="-457200">
              <a:buFont typeface="Arial"/>
              <a:buChar char="•"/>
            </a:pPr>
            <a:r>
              <a:rPr lang="en-US" sz="2800" dirty="0">
                <a:solidFill>
                  <a:srgbClr val="253761"/>
                </a:solidFill>
                <a:ea typeface="Calibri"/>
                <a:cs typeface="Calibri"/>
              </a:rPr>
              <a:t>Payment to HOA (usually under a $1,500/month) which then provides services such as ensuring utilities are working, common area maintenance/repairs, etc.</a:t>
            </a:r>
            <a:endParaRPr lang="en-US" dirty="0"/>
          </a:p>
          <a:p>
            <a:endParaRPr lang="en-US" dirty="0">
              <a:ea typeface="Calibri"/>
              <a:cs typeface="Calibri"/>
            </a:endParaRPr>
          </a:p>
        </p:txBody>
      </p:sp>
      <p:pic>
        <p:nvPicPr>
          <p:cNvPr id="11" name="Picture 10" descr="A house in the dirt&#10;&#10;AI-generated content may be incorrect.">
            <a:extLst>
              <a:ext uri="{FF2B5EF4-FFF2-40B4-BE49-F238E27FC236}">
                <a16:creationId xmlns:a16="http://schemas.microsoft.com/office/drawing/2014/main" id="{3D15C354-51CA-931F-9DD1-6FA3F0FE8125}"/>
              </a:ext>
            </a:extLst>
          </p:cNvPr>
          <p:cNvPicPr>
            <a:picLocks noChangeAspect="1"/>
          </p:cNvPicPr>
          <p:nvPr/>
        </p:nvPicPr>
        <p:blipFill>
          <a:blip r:embed="rId5"/>
          <a:stretch>
            <a:fillRect/>
          </a:stretch>
        </p:blipFill>
        <p:spPr>
          <a:xfrm>
            <a:off x="546702" y="7489451"/>
            <a:ext cx="6347299" cy="2457450"/>
          </a:xfrm>
          <a:prstGeom prst="rect">
            <a:avLst/>
          </a:prstGeom>
        </p:spPr>
      </p:pic>
      <p:pic>
        <p:nvPicPr>
          <p:cNvPr id="12" name="Picture 11" descr="A row of houses with a street and a road&#10;&#10;AI-generated content may be incorrect.">
            <a:extLst>
              <a:ext uri="{FF2B5EF4-FFF2-40B4-BE49-F238E27FC236}">
                <a16:creationId xmlns:a16="http://schemas.microsoft.com/office/drawing/2014/main" id="{A16DC84C-DB16-99CA-FF85-61376ED7DD75}"/>
              </a:ext>
            </a:extLst>
          </p:cNvPr>
          <p:cNvPicPr>
            <a:picLocks noChangeAspect="1"/>
          </p:cNvPicPr>
          <p:nvPr/>
        </p:nvPicPr>
        <p:blipFill>
          <a:blip r:embed="rId6"/>
          <a:stretch>
            <a:fillRect/>
          </a:stretch>
        </p:blipFill>
        <p:spPr>
          <a:xfrm>
            <a:off x="7302313" y="5808008"/>
            <a:ext cx="7280462" cy="4475630"/>
          </a:xfrm>
          <a:prstGeom prst="rect">
            <a:avLst/>
          </a:prstGeom>
        </p:spPr>
      </p:pic>
      <p:pic>
        <p:nvPicPr>
          <p:cNvPr id="13" name="Picture 12" descr="A person in a black robe&#10;&#10;AI-generated content may be incorrect.">
            <a:extLst>
              <a:ext uri="{FF2B5EF4-FFF2-40B4-BE49-F238E27FC236}">
                <a16:creationId xmlns:a16="http://schemas.microsoft.com/office/drawing/2014/main" id="{3901B6CB-E638-2C4C-41AA-1537CBF2014D}"/>
              </a:ext>
            </a:extLst>
          </p:cNvPr>
          <p:cNvPicPr>
            <a:picLocks noChangeAspect="1"/>
          </p:cNvPicPr>
          <p:nvPr/>
        </p:nvPicPr>
        <p:blipFill>
          <a:blip r:embed="rId7"/>
          <a:stretch>
            <a:fillRect/>
          </a:stretch>
        </p:blipFill>
        <p:spPr>
          <a:xfrm>
            <a:off x="13535025" y="1577788"/>
            <a:ext cx="4933950" cy="4262718"/>
          </a:xfrm>
          <a:prstGeom prst="rect">
            <a:avLst/>
          </a:prstGeom>
        </p:spPr>
      </p:pic>
    </p:spTree>
    <p:extLst>
      <p:ext uri="{BB962C8B-B14F-4D97-AF65-F5344CB8AC3E}">
        <p14:creationId xmlns:p14="http://schemas.microsoft.com/office/powerpoint/2010/main" val="193939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360A3-BA76-EA17-DBB7-CC34F71F629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93E36DF-23E5-A34A-2C16-94DB8D479133}"/>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19763778-A3C9-80B3-EBEE-ED4620E0CA7C}"/>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7E742C98-242E-88F9-F9D1-6C11A326EC15}"/>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84C6164A-2312-7614-B31F-A012C84D5970}"/>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Title Elimination</a:t>
            </a:r>
            <a:endParaRPr lang="en-US" dirty="0"/>
          </a:p>
        </p:txBody>
      </p:sp>
      <p:sp>
        <p:nvSpPr>
          <p:cNvPr id="7" name="AutoShape 7">
            <a:extLst>
              <a:ext uri="{FF2B5EF4-FFF2-40B4-BE49-F238E27FC236}">
                <a16:creationId xmlns:a16="http://schemas.microsoft.com/office/drawing/2014/main" id="{0189AA08-A438-9B34-72DF-F858DCA59C45}"/>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37FC002D-C53D-9051-E4BE-97292F2199BB}"/>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2B6243BA-5CCF-B6FE-8361-7CAD064C7C54}"/>
              </a:ext>
            </a:extLst>
          </p:cNvPr>
          <p:cNvSpPr/>
          <p:nvPr/>
        </p:nvSpPr>
        <p:spPr>
          <a:xfrm>
            <a:off x="273046" y="2248760"/>
            <a:ext cx="6608133" cy="3142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800">
                <a:solidFill>
                  <a:srgbClr val="253761"/>
                </a:solidFill>
                <a:ea typeface="+mn-lt"/>
                <a:cs typeface="+mn-lt"/>
              </a:rPr>
              <a:t>Title elimination for a manufactured home is the process of legally converting its status from personal property (like a vehicle) to real property (like traditional real estate). This is often necessary for the home to be sold with the land it sits on or to qualify for traditional mortgages.</a:t>
            </a:r>
            <a:r>
              <a:rPr lang="en-US" sz="1200" dirty="0">
                <a:solidFill>
                  <a:srgbClr val="E6E8F0"/>
                </a:solidFill>
                <a:highlight>
                  <a:srgbClr val="1F1F1F"/>
                </a:highlight>
                <a:ea typeface="+mn-lt"/>
                <a:cs typeface="+mn-lt"/>
              </a:rPr>
              <a:t> </a:t>
            </a:r>
            <a:endParaRPr lang="en-US" sz="2800" dirty="0">
              <a:solidFill>
                <a:srgbClr val="253761"/>
              </a:solidFill>
              <a:ea typeface="+mn-lt"/>
              <a:cs typeface="+mn-lt"/>
            </a:endParaRPr>
          </a:p>
        </p:txBody>
      </p:sp>
      <p:sp>
        <p:nvSpPr>
          <p:cNvPr id="11" name="Rectangle 10">
            <a:extLst>
              <a:ext uri="{FF2B5EF4-FFF2-40B4-BE49-F238E27FC236}">
                <a16:creationId xmlns:a16="http://schemas.microsoft.com/office/drawing/2014/main" id="{B6D369E4-4DCE-1EAE-FF43-08AD52B460FC}"/>
              </a:ext>
            </a:extLst>
          </p:cNvPr>
          <p:cNvSpPr/>
          <p:nvPr/>
        </p:nvSpPr>
        <p:spPr>
          <a:xfrm>
            <a:off x="273046" y="6092377"/>
            <a:ext cx="6608133" cy="35680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800" b="1" dirty="0">
                <a:solidFill>
                  <a:srgbClr val="253761"/>
                </a:solidFill>
                <a:ea typeface="+mn-lt"/>
                <a:cs typeface="+mn-lt"/>
              </a:rPr>
              <a:t>WHY?</a:t>
            </a:r>
            <a:endParaRPr lang="en-US" b="1">
              <a:solidFill>
                <a:srgbClr val="FFFFFF"/>
              </a:solidFill>
              <a:ea typeface="+mn-lt"/>
              <a:cs typeface="+mn-lt"/>
            </a:endParaRPr>
          </a:p>
          <a:p>
            <a:pPr marL="457200" indent="-457200">
              <a:buFont typeface="Arial"/>
              <a:buChar char="•"/>
            </a:pPr>
            <a:r>
              <a:rPr lang="en-US" sz="2800" dirty="0">
                <a:solidFill>
                  <a:srgbClr val="253761"/>
                </a:solidFill>
                <a:ea typeface="Calibri"/>
                <a:cs typeface="Calibri"/>
              </a:rPr>
              <a:t>Helps open up financing options</a:t>
            </a:r>
            <a:br>
              <a:rPr lang="en-US" dirty="0"/>
            </a:br>
            <a:endParaRPr lang="en-US">
              <a:ea typeface="Calibri"/>
              <a:cs typeface="Calibri"/>
            </a:endParaRPr>
          </a:p>
          <a:p>
            <a:pPr marL="457200" indent="-457200">
              <a:buFont typeface="Arial"/>
              <a:buChar char="•"/>
            </a:pPr>
            <a:r>
              <a:rPr lang="en-US" sz="2800" dirty="0">
                <a:solidFill>
                  <a:srgbClr val="253761"/>
                </a:solidFill>
                <a:ea typeface="Calibri"/>
                <a:cs typeface="Calibri"/>
              </a:rPr>
              <a:t>Often times a lender requirement</a:t>
            </a:r>
            <a:endParaRPr lang="en-US" dirty="0"/>
          </a:p>
          <a:p>
            <a:endParaRPr lang="en-US" dirty="0"/>
          </a:p>
          <a:p>
            <a:pPr marL="457200" indent="-457200">
              <a:buFont typeface="Arial"/>
              <a:buChar char="•"/>
            </a:pPr>
            <a:r>
              <a:rPr lang="en-US" sz="2800" dirty="0">
                <a:solidFill>
                  <a:srgbClr val="253761"/>
                </a:solidFill>
                <a:ea typeface="Calibri"/>
                <a:cs typeface="Calibri"/>
              </a:rPr>
              <a:t>Removes personal property status for titling and lending</a:t>
            </a:r>
            <a:endParaRPr lang="en-US" dirty="0"/>
          </a:p>
          <a:p>
            <a:pPr marL="457200" indent="-457200">
              <a:buFont typeface="Arial"/>
              <a:buChar char="•"/>
            </a:pPr>
            <a:endParaRPr lang="en-US" sz="2800" dirty="0">
              <a:solidFill>
                <a:srgbClr val="253761"/>
              </a:solidFill>
              <a:ea typeface="Calibri"/>
              <a:cs typeface="Calibri"/>
            </a:endParaRPr>
          </a:p>
        </p:txBody>
      </p:sp>
      <p:pic>
        <p:nvPicPr>
          <p:cNvPr id="12" name="Picture 11" descr="A screenshot of a document&#10;&#10;AI-generated content may be incorrect.">
            <a:extLst>
              <a:ext uri="{FF2B5EF4-FFF2-40B4-BE49-F238E27FC236}">
                <a16:creationId xmlns:a16="http://schemas.microsoft.com/office/drawing/2014/main" id="{A0C313AE-F95E-4227-9791-91AE0221EF48}"/>
              </a:ext>
            </a:extLst>
          </p:cNvPr>
          <p:cNvPicPr>
            <a:picLocks noChangeAspect="1"/>
          </p:cNvPicPr>
          <p:nvPr/>
        </p:nvPicPr>
        <p:blipFill>
          <a:blip r:embed="rId4"/>
          <a:stretch>
            <a:fillRect/>
          </a:stretch>
        </p:blipFill>
        <p:spPr>
          <a:xfrm>
            <a:off x="8678955" y="2430686"/>
            <a:ext cx="8807823" cy="7453892"/>
          </a:xfrm>
          <a:prstGeom prst="rect">
            <a:avLst/>
          </a:prstGeom>
        </p:spPr>
      </p:pic>
    </p:spTree>
    <p:extLst>
      <p:ext uri="{BB962C8B-B14F-4D97-AF65-F5344CB8AC3E}">
        <p14:creationId xmlns:p14="http://schemas.microsoft.com/office/powerpoint/2010/main" val="161731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A3F0A-0586-09FF-0407-80BDD0189CB1}"/>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DEAD46B-35B4-E82C-B3BD-35E103C3D1B6}"/>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855E8722-E7F1-204E-4F68-722B11039E59}"/>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5B10145A-2A6C-EB80-D299-38BBACF50F44}"/>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61121C1B-0F59-7EC1-066F-A09C4FD6169C}"/>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Lending Requirements for pre 1976</a:t>
            </a:r>
            <a:endParaRPr lang="en-US" sz="4000" dirty="0">
              <a:solidFill>
                <a:srgbClr val="FFFFFF"/>
              </a:solidFill>
              <a:latin typeface="League Spartan"/>
            </a:endParaRPr>
          </a:p>
        </p:txBody>
      </p:sp>
      <p:sp>
        <p:nvSpPr>
          <p:cNvPr id="7" name="AutoShape 7">
            <a:extLst>
              <a:ext uri="{FF2B5EF4-FFF2-40B4-BE49-F238E27FC236}">
                <a16:creationId xmlns:a16="http://schemas.microsoft.com/office/drawing/2014/main" id="{FA794412-C469-656D-E6BE-6B1F6F2972BB}"/>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9FFC6C30-D711-41D1-94B6-E35765B0F9B7}"/>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0B8F33A6-1D55-82F2-110F-D0048F37CC88}"/>
              </a:ext>
            </a:extLst>
          </p:cNvPr>
          <p:cNvSpPr/>
          <p:nvPr/>
        </p:nvSpPr>
        <p:spPr>
          <a:xfrm>
            <a:off x="273046" y="2248760"/>
            <a:ext cx="6608133" cy="3142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800" dirty="0">
                <a:solidFill>
                  <a:srgbClr val="253761"/>
                </a:solidFill>
                <a:ea typeface="+mn-lt"/>
                <a:cs typeface="+mn-lt"/>
              </a:rPr>
              <a:t>Two types of Lending when it comes to MH:</a:t>
            </a:r>
            <a:endParaRPr lang="en-US" dirty="0">
              <a:solidFill>
                <a:srgbClr val="FFFFFF"/>
              </a:solidFill>
              <a:ea typeface="+mn-lt"/>
              <a:cs typeface="+mn-lt"/>
            </a:endParaRPr>
          </a:p>
          <a:p>
            <a:endParaRPr lang="en-US" sz="2800" dirty="0">
              <a:solidFill>
                <a:srgbClr val="253761"/>
              </a:solidFill>
              <a:ea typeface="Calibri"/>
              <a:cs typeface="Calibri"/>
            </a:endParaRPr>
          </a:p>
          <a:p>
            <a:r>
              <a:rPr lang="en-US" sz="2800" b="1" dirty="0">
                <a:solidFill>
                  <a:srgbClr val="253761"/>
                </a:solidFill>
                <a:ea typeface="Calibri"/>
                <a:cs typeface="Calibri"/>
              </a:rPr>
              <a:t>Chattel</a:t>
            </a:r>
            <a:r>
              <a:rPr lang="en-US" sz="2800" dirty="0">
                <a:solidFill>
                  <a:srgbClr val="253761"/>
                </a:solidFill>
                <a:ea typeface="Calibri"/>
                <a:cs typeface="Calibri"/>
              </a:rPr>
              <a:t> </a:t>
            </a:r>
            <a:r>
              <a:rPr lang="en-US" sz="2800" b="1" dirty="0">
                <a:solidFill>
                  <a:srgbClr val="253761"/>
                </a:solidFill>
                <a:ea typeface="Calibri"/>
                <a:cs typeface="Calibri"/>
              </a:rPr>
              <a:t>loan</a:t>
            </a:r>
            <a:r>
              <a:rPr lang="en-US" sz="2800" dirty="0">
                <a:solidFill>
                  <a:srgbClr val="253761"/>
                </a:solidFill>
                <a:ea typeface="Calibri"/>
                <a:cs typeface="Calibri"/>
              </a:rPr>
              <a:t>:</a:t>
            </a:r>
          </a:p>
          <a:p>
            <a:pPr marL="457200" indent="-457200">
              <a:buFont typeface="Arial"/>
              <a:buChar char="•"/>
            </a:pPr>
            <a:r>
              <a:rPr lang="en-US" sz="2800" dirty="0">
                <a:solidFill>
                  <a:srgbClr val="253761"/>
                </a:solidFill>
                <a:ea typeface="Calibri"/>
                <a:cs typeface="Calibri"/>
              </a:rPr>
              <a:t>are</a:t>
            </a:r>
            <a:r>
              <a:rPr lang="en-US" sz="2800" dirty="0">
                <a:solidFill>
                  <a:srgbClr val="253761"/>
                </a:solidFill>
                <a:ea typeface="+mn-lt"/>
                <a:cs typeface="+mn-lt"/>
              </a:rPr>
              <a:t> loans for Mobil homes or movable property like machinery or vehicles. The “chattel” acts as collateral, just like a regular home loan.</a:t>
            </a:r>
            <a:endParaRPr lang="en-US" sz="2800" dirty="0">
              <a:solidFill>
                <a:srgbClr val="253761"/>
              </a:solidFill>
              <a:ea typeface="Calibri"/>
              <a:cs typeface="Calibri"/>
            </a:endParaRPr>
          </a:p>
          <a:p>
            <a:endParaRPr lang="en-US" sz="2800" dirty="0">
              <a:solidFill>
                <a:srgbClr val="253761"/>
              </a:solidFill>
              <a:ea typeface="Calibri"/>
              <a:cs typeface="Calibri"/>
            </a:endParaRPr>
          </a:p>
        </p:txBody>
      </p:sp>
      <p:sp>
        <p:nvSpPr>
          <p:cNvPr id="11" name="Rectangle 10">
            <a:extLst>
              <a:ext uri="{FF2B5EF4-FFF2-40B4-BE49-F238E27FC236}">
                <a16:creationId xmlns:a16="http://schemas.microsoft.com/office/drawing/2014/main" id="{61D2089A-553D-24BF-2EC9-5A7B4D3F249E}"/>
              </a:ext>
            </a:extLst>
          </p:cNvPr>
          <p:cNvSpPr/>
          <p:nvPr/>
        </p:nvSpPr>
        <p:spPr>
          <a:xfrm>
            <a:off x="273046" y="6092377"/>
            <a:ext cx="6608133" cy="35680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800" b="1" dirty="0">
                <a:solidFill>
                  <a:srgbClr val="253761"/>
                </a:solidFill>
                <a:ea typeface="+mn-lt"/>
                <a:cs typeface="+mn-lt"/>
              </a:rPr>
              <a:t>Portfolio loan:</a:t>
            </a:r>
            <a:endParaRPr lang="en-US" dirty="0">
              <a:solidFill>
                <a:srgbClr val="FFFFFF"/>
              </a:solidFill>
              <a:ea typeface="+mn-lt"/>
              <a:cs typeface="+mn-lt"/>
            </a:endParaRPr>
          </a:p>
          <a:p>
            <a:pPr marL="457200" indent="-457200">
              <a:buFont typeface="Arial"/>
              <a:buChar char="•"/>
            </a:pPr>
            <a:r>
              <a:rPr lang="en-US" sz="2800" dirty="0">
                <a:solidFill>
                  <a:srgbClr val="253761"/>
                </a:solidFill>
                <a:ea typeface="+mn-lt"/>
                <a:cs typeface="+mn-lt"/>
              </a:rPr>
              <a:t>are loans that are kept “in-house” and not sold to secondary market </a:t>
            </a:r>
          </a:p>
          <a:p>
            <a:pPr marL="457200" indent="-457200">
              <a:buFont typeface="Arial"/>
              <a:buChar char="•"/>
            </a:pPr>
            <a:r>
              <a:rPr lang="en-US" sz="2800" dirty="0">
                <a:solidFill>
                  <a:srgbClr val="253761"/>
                </a:solidFill>
                <a:ea typeface="+mn-lt"/>
                <a:cs typeface="+mn-lt"/>
              </a:rPr>
              <a:t>Be mindful that the type of MH (single-wide, double-wide, triple-wide), if it’s been moved more than once, whether title is eliminated or not, etc. will affect which lenders are able to give the loan  </a:t>
            </a:r>
            <a:endParaRPr lang="en-US" sz="2800" dirty="0">
              <a:solidFill>
                <a:srgbClr val="253761"/>
              </a:solidFill>
              <a:ea typeface="Calibri"/>
              <a:cs typeface="Calibri"/>
            </a:endParaRPr>
          </a:p>
        </p:txBody>
      </p:sp>
      <p:pic>
        <p:nvPicPr>
          <p:cNvPr id="12" name="Picture 11" descr="A roll of money with a rubber band&#10;&#10;AI-generated content may be incorrect.">
            <a:extLst>
              <a:ext uri="{FF2B5EF4-FFF2-40B4-BE49-F238E27FC236}">
                <a16:creationId xmlns:a16="http://schemas.microsoft.com/office/drawing/2014/main" id="{7EDC5159-5190-0149-1ACA-5421040E590A}"/>
              </a:ext>
            </a:extLst>
          </p:cNvPr>
          <p:cNvPicPr>
            <a:picLocks noChangeAspect="1"/>
          </p:cNvPicPr>
          <p:nvPr/>
        </p:nvPicPr>
        <p:blipFill>
          <a:blip r:embed="rId4"/>
          <a:stretch>
            <a:fillRect/>
          </a:stretch>
        </p:blipFill>
        <p:spPr>
          <a:xfrm>
            <a:off x="8879552" y="2251392"/>
            <a:ext cx="7756688" cy="7431481"/>
          </a:xfrm>
          <a:prstGeom prst="rect">
            <a:avLst/>
          </a:prstGeom>
        </p:spPr>
      </p:pic>
    </p:spTree>
    <p:extLst>
      <p:ext uri="{BB962C8B-B14F-4D97-AF65-F5344CB8AC3E}">
        <p14:creationId xmlns:p14="http://schemas.microsoft.com/office/powerpoint/2010/main" val="446315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5B143-52FD-1445-F236-EB4A15D2E79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751486C-6789-0019-09C9-563BDF7084A2}"/>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BEA73E33-E090-6877-7D16-118428BEA39F}"/>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140E68D0-EA98-68F4-F667-BAC982C06F31}"/>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E4651083-3933-8D45-85AA-4C825CB49D4B}"/>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Lending Requirements for </a:t>
            </a:r>
            <a:r>
              <a:rPr lang="en-US" sz="4000">
                <a:solidFill>
                  <a:srgbClr val="FFFFFF"/>
                </a:solidFill>
                <a:latin typeface="League Spartan"/>
                <a:sym typeface="League Spartan"/>
              </a:rPr>
              <a:t>post 1976</a:t>
            </a:r>
            <a:endParaRPr lang="en-US" sz="4000" dirty="0">
              <a:solidFill>
                <a:srgbClr val="FFFFFF"/>
              </a:solidFill>
              <a:latin typeface="League Spartan"/>
            </a:endParaRPr>
          </a:p>
        </p:txBody>
      </p:sp>
      <p:sp>
        <p:nvSpPr>
          <p:cNvPr id="7" name="AutoShape 7">
            <a:extLst>
              <a:ext uri="{FF2B5EF4-FFF2-40B4-BE49-F238E27FC236}">
                <a16:creationId xmlns:a16="http://schemas.microsoft.com/office/drawing/2014/main" id="{6BA823C3-FB3B-64EA-EA86-B0ABC9154729}"/>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AA03C8B0-AF8D-03CC-BFCD-FAABFE406310}"/>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0E4C7B36-F175-EF89-79E6-E26AEC815772}"/>
              </a:ext>
            </a:extLst>
          </p:cNvPr>
          <p:cNvSpPr/>
          <p:nvPr/>
        </p:nvSpPr>
        <p:spPr>
          <a:xfrm>
            <a:off x="273046" y="2248760"/>
            <a:ext cx="6608133" cy="119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800" dirty="0">
                <a:solidFill>
                  <a:srgbClr val="253761"/>
                </a:solidFill>
                <a:ea typeface="+mn-lt"/>
                <a:cs typeface="+mn-lt"/>
              </a:rPr>
              <a:t>If built post June 15th, 1976, there many lending options available.</a:t>
            </a:r>
            <a:endParaRPr lang="en-US" dirty="0">
              <a:ea typeface="+mn-lt"/>
              <a:cs typeface="+mn-lt"/>
            </a:endParaRPr>
          </a:p>
        </p:txBody>
      </p:sp>
      <p:sp>
        <p:nvSpPr>
          <p:cNvPr id="11" name="Rectangle 10">
            <a:extLst>
              <a:ext uri="{FF2B5EF4-FFF2-40B4-BE49-F238E27FC236}">
                <a16:creationId xmlns:a16="http://schemas.microsoft.com/office/drawing/2014/main" id="{6B68EDA8-54A9-3A72-7228-EEA17CE0DDB6}"/>
              </a:ext>
            </a:extLst>
          </p:cNvPr>
          <p:cNvSpPr/>
          <p:nvPr/>
        </p:nvSpPr>
        <p:spPr>
          <a:xfrm>
            <a:off x="273046" y="3862407"/>
            <a:ext cx="6608133" cy="25595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800" dirty="0">
                <a:solidFill>
                  <a:srgbClr val="253761"/>
                </a:solidFill>
                <a:ea typeface="+mn-lt"/>
                <a:cs typeface="+mn-lt"/>
              </a:rPr>
              <a:t>Be mindful that the type of MH (single-wide, double-wide, triple-wide), if it’s been moved more than once, whether title is eliminated or not, etc. will affect which lenders are able to give the loan  </a:t>
            </a:r>
            <a:endParaRPr lang="en-US" sz="2800" dirty="0">
              <a:solidFill>
                <a:srgbClr val="253761"/>
              </a:solidFill>
              <a:ea typeface="Calibri"/>
              <a:cs typeface="Calibri"/>
            </a:endParaRPr>
          </a:p>
        </p:txBody>
      </p:sp>
      <p:pic>
        <p:nvPicPr>
          <p:cNvPr id="2" name="Picture 1" descr="A flyer with a house and a picture of a house&#10;&#10;AI-generated content may be incorrect.">
            <a:extLst>
              <a:ext uri="{FF2B5EF4-FFF2-40B4-BE49-F238E27FC236}">
                <a16:creationId xmlns:a16="http://schemas.microsoft.com/office/drawing/2014/main" id="{357C550E-B605-8950-2D95-7CA80CB8A5EC}"/>
              </a:ext>
            </a:extLst>
          </p:cNvPr>
          <p:cNvPicPr>
            <a:picLocks noChangeAspect="1"/>
          </p:cNvPicPr>
          <p:nvPr/>
        </p:nvPicPr>
        <p:blipFill>
          <a:blip r:embed="rId4"/>
          <a:stretch>
            <a:fillRect/>
          </a:stretch>
        </p:blipFill>
        <p:spPr>
          <a:xfrm>
            <a:off x="9072506" y="1580028"/>
            <a:ext cx="6933752" cy="8438030"/>
          </a:xfrm>
          <a:prstGeom prst="rect">
            <a:avLst/>
          </a:prstGeom>
        </p:spPr>
      </p:pic>
    </p:spTree>
    <p:extLst>
      <p:ext uri="{BB962C8B-B14F-4D97-AF65-F5344CB8AC3E}">
        <p14:creationId xmlns:p14="http://schemas.microsoft.com/office/powerpoint/2010/main" val="3894031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A1D14-AE0D-9CA9-2ADD-9B3A8C66F79B}"/>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7B28BEDE-FDD5-0230-375C-1A14EECD13B2}"/>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36CCED19-14B4-C2EB-B5B0-EBF0EE886F59}"/>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804596AF-43E7-2B99-72FF-FBB69E5A2FC0}"/>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504FC955-8873-7630-459D-A0C3E06E8B76}"/>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Comping</a:t>
            </a:r>
            <a:endParaRPr lang="en-US" dirty="0"/>
          </a:p>
        </p:txBody>
      </p:sp>
      <p:sp>
        <p:nvSpPr>
          <p:cNvPr id="7" name="AutoShape 7">
            <a:extLst>
              <a:ext uri="{FF2B5EF4-FFF2-40B4-BE49-F238E27FC236}">
                <a16:creationId xmlns:a16="http://schemas.microsoft.com/office/drawing/2014/main" id="{FD2653AA-B41E-10DC-B103-44520A8A7894}"/>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A6E4A698-C0BE-3229-2F07-A025CC26D471}"/>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E210DF82-C061-9E8B-FD94-78491A931DCF}"/>
              </a:ext>
            </a:extLst>
          </p:cNvPr>
          <p:cNvSpPr/>
          <p:nvPr/>
        </p:nvSpPr>
        <p:spPr>
          <a:xfrm>
            <a:off x="273046" y="2248760"/>
            <a:ext cx="9588896" cy="3949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3200" dirty="0">
                <a:solidFill>
                  <a:srgbClr val="253761"/>
                </a:solidFill>
                <a:ea typeface="Calibri"/>
                <a:cs typeface="Calibri"/>
              </a:rPr>
              <a:t>When comping you mainly want to make sure these 4 categories are taken into consideration:</a:t>
            </a:r>
          </a:p>
          <a:p>
            <a:endParaRPr lang="en-US" sz="3200" dirty="0">
              <a:solidFill>
                <a:srgbClr val="253761"/>
              </a:solidFill>
              <a:ea typeface="Calibri"/>
              <a:cs typeface="Calibri"/>
            </a:endParaRPr>
          </a:p>
          <a:p>
            <a:pPr marL="457200" indent="-457200">
              <a:buFont typeface="Arial"/>
              <a:buChar char="•"/>
            </a:pPr>
            <a:r>
              <a:rPr lang="en-US" sz="3200" dirty="0">
                <a:solidFill>
                  <a:srgbClr val="253761"/>
                </a:solidFill>
                <a:ea typeface="Calibri"/>
                <a:cs typeface="Calibri"/>
              </a:rPr>
              <a:t>MH types (single, double, modular, </a:t>
            </a:r>
            <a:r>
              <a:rPr lang="en-US" sz="3200" err="1">
                <a:solidFill>
                  <a:srgbClr val="253761"/>
                </a:solidFill>
                <a:ea typeface="Calibri"/>
                <a:cs typeface="Calibri"/>
              </a:rPr>
              <a:t>etc</a:t>
            </a:r>
            <a:r>
              <a:rPr lang="en-US" sz="3200" dirty="0">
                <a:solidFill>
                  <a:srgbClr val="253761"/>
                </a:solidFill>
                <a:ea typeface="Calibri"/>
                <a:cs typeface="Calibri"/>
              </a:rPr>
              <a:t>)</a:t>
            </a:r>
          </a:p>
          <a:p>
            <a:pPr marL="457200" indent="-457200">
              <a:buFont typeface="Arial"/>
              <a:buChar char="•"/>
            </a:pPr>
            <a:r>
              <a:rPr lang="en-US" sz="3200" dirty="0">
                <a:solidFill>
                  <a:srgbClr val="253761"/>
                </a:solidFill>
                <a:ea typeface="Calibri"/>
                <a:cs typeface="Calibri"/>
              </a:rPr>
              <a:t>Own vs Rent (HOA amount)</a:t>
            </a:r>
          </a:p>
          <a:p>
            <a:pPr marL="457200" indent="-457200">
              <a:buFont typeface="Arial"/>
              <a:buChar char="•"/>
            </a:pPr>
            <a:r>
              <a:rPr lang="en-US" sz="3200" dirty="0">
                <a:solidFill>
                  <a:srgbClr val="253761"/>
                </a:solidFill>
                <a:ea typeface="Calibri"/>
                <a:cs typeface="Calibri"/>
              </a:rPr>
              <a:t>Pre-1976</a:t>
            </a:r>
          </a:p>
          <a:p>
            <a:pPr marL="457200" indent="-457200">
              <a:buFont typeface="Arial"/>
              <a:buChar char="•"/>
            </a:pPr>
            <a:r>
              <a:rPr lang="en-US" sz="3200" dirty="0">
                <a:solidFill>
                  <a:srgbClr val="253761"/>
                </a:solidFill>
                <a:ea typeface="Calibri"/>
                <a:cs typeface="Calibri"/>
              </a:rPr>
              <a:t>Post-1976</a:t>
            </a:r>
          </a:p>
        </p:txBody>
      </p:sp>
      <p:pic>
        <p:nvPicPr>
          <p:cNvPr id="9" name="Picture 8" descr="A map with red and white signs&#10;&#10;AI-generated content may be incorrect.">
            <a:extLst>
              <a:ext uri="{FF2B5EF4-FFF2-40B4-BE49-F238E27FC236}">
                <a16:creationId xmlns:a16="http://schemas.microsoft.com/office/drawing/2014/main" id="{51476CE8-D968-F12F-3CD4-9FB3038B8B20}"/>
              </a:ext>
            </a:extLst>
          </p:cNvPr>
          <p:cNvPicPr>
            <a:picLocks noChangeAspect="1"/>
          </p:cNvPicPr>
          <p:nvPr/>
        </p:nvPicPr>
        <p:blipFill>
          <a:blip r:embed="rId4"/>
          <a:stretch>
            <a:fillRect/>
          </a:stretch>
        </p:blipFill>
        <p:spPr>
          <a:xfrm>
            <a:off x="9520518" y="2920813"/>
            <a:ext cx="8077200" cy="4781550"/>
          </a:xfrm>
          <a:prstGeom prst="rect">
            <a:avLst/>
          </a:prstGeom>
        </p:spPr>
      </p:pic>
    </p:spTree>
    <p:extLst>
      <p:ext uri="{BB962C8B-B14F-4D97-AF65-F5344CB8AC3E}">
        <p14:creationId xmlns:p14="http://schemas.microsoft.com/office/powerpoint/2010/main" val="215966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4BD4B-4350-DFEA-AC30-B25E8A096AE4}"/>
            </a:ext>
          </a:extLst>
        </p:cNvPr>
        <p:cNvGrpSpPr/>
        <p:nvPr/>
      </p:nvGrpSpPr>
      <p:grpSpPr>
        <a:xfrm>
          <a:off x="0" y="0"/>
          <a:ext cx="0" cy="0"/>
          <a:chOff x="0" y="0"/>
          <a:chExt cx="0" cy="0"/>
        </a:xfrm>
      </p:grpSpPr>
      <p:sp>
        <p:nvSpPr>
          <p:cNvPr id="12" name="TextBox 12">
            <a:extLst>
              <a:ext uri="{FF2B5EF4-FFF2-40B4-BE49-F238E27FC236}">
                <a16:creationId xmlns:a16="http://schemas.microsoft.com/office/drawing/2014/main" id="{C6D4FFF8-3C70-2711-99EF-452D86F61D4E}"/>
              </a:ext>
            </a:extLst>
          </p:cNvPr>
          <p:cNvSpPr txBox="1"/>
          <p:nvPr/>
        </p:nvSpPr>
        <p:spPr>
          <a:xfrm>
            <a:off x="685800" y="1084568"/>
            <a:ext cx="6369490" cy="734817"/>
          </a:xfrm>
          <a:prstGeom prst="rect">
            <a:avLst/>
          </a:prstGeom>
        </p:spPr>
        <p:txBody>
          <a:bodyPr lIns="0" tIns="0" rIns="0" bIns="0" rtlCol="0" anchor="t">
            <a:spAutoFit/>
          </a:bodyPr>
          <a:lstStyle/>
          <a:p>
            <a:pPr>
              <a:lnSpc>
                <a:spcPts val="6185"/>
              </a:lnSpc>
            </a:pPr>
            <a:r>
              <a:rPr lang="en-US" sz="3600" dirty="0">
                <a:solidFill>
                  <a:srgbClr val="253761"/>
                </a:solidFill>
                <a:latin typeface="League Spartan"/>
                <a:sym typeface="League Spartan"/>
              </a:rPr>
              <a:t>Topics:</a:t>
            </a:r>
            <a:endParaRPr lang="en-US" dirty="0"/>
          </a:p>
        </p:txBody>
      </p:sp>
      <p:grpSp>
        <p:nvGrpSpPr>
          <p:cNvPr id="18" name="Group 17">
            <a:extLst>
              <a:ext uri="{FF2B5EF4-FFF2-40B4-BE49-F238E27FC236}">
                <a16:creationId xmlns:a16="http://schemas.microsoft.com/office/drawing/2014/main" id="{6B87D112-C6C6-DB06-E6A2-E40C3A148FDE}"/>
              </a:ext>
            </a:extLst>
          </p:cNvPr>
          <p:cNvGrpSpPr/>
          <p:nvPr/>
        </p:nvGrpSpPr>
        <p:grpSpPr>
          <a:xfrm>
            <a:off x="7706108" y="-120968"/>
            <a:ext cx="10581892" cy="10528935"/>
            <a:chOff x="7706108" y="-120968"/>
            <a:chExt cx="10581892" cy="10528935"/>
          </a:xfrm>
        </p:grpSpPr>
        <p:grpSp>
          <p:nvGrpSpPr>
            <p:cNvPr id="3" name="Group 3">
              <a:extLst>
                <a:ext uri="{FF2B5EF4-FFF2-40B4-BE49-F238E27FC236}">
                  <a16:creationId xmlns:a16="http://schemas.microsoft.com/office/drawing/2014/main" id="{3A0CD04E-155E-CCC0-3D9A-D20F3429C189}"/>
                </a:ext>
              </a:extLst>
            </p:cNvPr>
            <p:cNvGrpSpPr/>
            <p:nvPr/>
          </p:nvGrpSpPr>
          <p:grpSpPr>
            <a:xfrm>
              <a:off x="15201900" y="0"/>
              <a:ext cx="3086100" cy="10287000"/>
              <a:chOff x="0" y="0"/>
              <a:chExt cx="812800" cy="2709333"/>
            </a:xfrm>
          </p:grpSpPr>
          <p:sp>
            <p:nvSpPr>
              <p:cNvPr id="4" name="Freeform 4">
                <a:extLst>
                  <a:ext uri="{FF2B5EF4-FFF2-40B4-BE49-F238E27FC236}">
                    <a16:creationId xmlns:a16="http://schemas.microsoft.com/office/drawing/2014/main" id="{EB91BBC0-619D-CD6D-D63A-6BD4001A1436}"/>
                  </a:ext>
                </a:extLst>
              </p:cNvPr>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BB7608DA-2196-9EC1-4C87-FB21AFBA98AF}"/>
                  </a:ext>
                </a:extLst>
              </p:cNvPr>
              <p:cNvSpPr txBox="1"/>
              <p:nvPr/>
            </p:nvSpPr>
            <p:spPr>
              <a:xfrm>
                <a:off x="0" y="-47625"/>
                <a:ext cx="812800" cy="2756958"/>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63870EC3-D186-7445-B7DE-ADB254288EF1}"/>
                </a:ext>
              </a:extLst>
            </p:cNvPr>
            <p:cNvGrpSpPr>
              <a:grpSpLocks noChangeAspect="1"/>
            </p:cNvGrpSpPr>
            <p:nvPr/>
          </p:nvGrpSpPr>
          <p:grpSpPr>
            <a:xfrm>
              <a:off x="12711240" y="-120968"/>
              <a:ext cx="2466847" cy="10528935"/>
              <a:chOff x="0" y="0"/>
              <a:chExt cx="786130" cy="3355340"/>
            </a:xfrm>
          </p:grpSpPr>
          <p:sp>
            <p:nvSpPr>
              <p:cNvPr id="7" name="Freeform 7">
                <a:extLst>
                  <a:ext uri="{FF2B5EF4-FFF2-40B4-BE49-F238E27FC236}">
                    <a16:creationId xmlns:a16="http://schemas.microsoft.com/office/drawing/2014/main" id="{E8611874-D7A5-9FB1-6948-A8BAF83C882F}"/>
                  </a:ext>
                </a:extLst>
              </p:cNvPr>
              <p:cNvSpPr/>
              <p:nvPr/>
            </p:nvSpPr>
            <p:spPr>
              <a:xfrm>
                <a:off x="0" y="0"/>
                <a:ext cx="786130" cy="3355340"/>
              </a:xfrm>
              <a:custGeom>
                <a:avLst/>
                <a:gdLst/>
                <a:ahLst/>
                <a:cxnLst/>
                <a:rect l="l" t="t" r="r" b="b"/>
                <a:pathLst>
                  <a:path w="786130" h="3355340">
                    <a:moveTo>
                      <a:pt x="0" y="0"/>
                    </a:moveTo>
                    <a:lnTo>
                      <a:pt x="786130" y="0"/>
                    </a:lnTo>
                    <a:lnTo>
                      <a:pt x="786130" y="3355340"/>
                    </a:lnTo>
                    <a:lnTo>
                      <a:pt x="0" y="3355340"/>
                    </a:lnTo>
                    <a:close/>
                  </a:path>
                </a:pathLst>
              </a:custGeom>
              <a:blipFill>
                <a:blip r:embed="rId3"/>
                <a:stretch>
                  <a:fillRect l="-276767" r="-263458"/>
                </a:stretch>
              </a:blipFill>
            </p:spPr>
            <p:txBody>
              <a:bodyPr/>
              <a:lstStyle/>
              <a:p>
                <a:endParaRPr lang="en-US"/>
              </a:p>
            </p:txBody>
          </p:sp>
        </p:grpSp>
        <p:grpSp>
          <p:nvGrpSpPr>
            <p:cNvPr id="8" name="Group 8">
              <a:extLst>
                <a:ext uri="{FF2B5EF4-FFF2-40B4-BE49-F238E27FC236}">
                  <a16:creationId xmlns:a16="http://schemas.microsoft.com/office/drawing/2014/main" id="{1868B21B-1226-78EF-E65D-1A8562D21E2C}"/>
                </a:ext>
              </a:extLst>
            </p:cNvPr>
            <p:cNvGrpSpPr>
              <a:grpSpLocks noChangeAspect="1"/>
            </p:cNvGrpSpPr>
            <p:nvPr/>
          </p:nvGrpSpPr>
          <p:grpSpPr>
            <a:xfrm>
              <a:off x="10220580" y="-120968"/>
              <a:ext cx="2466847" cy="10528935"/>
              <a:chOff x="0" y="0"/>
              <a:chExt cx="786130" cy="3355340"/>
            </a:xfrm>
          </p:grpSpPr>
          <p:sp>
            <p:nvSpPr>
              <p:cNvPr id="9" name="Freeform 9">
                <a:extLst>
                  <a:ext uri="{FF2B5EF4-FFF2-40B4-BE49-F238E27FC236}">
                    <a16:creationId xmlns:a16="http://schemas.microsoft.com/office/drawing/2014/main" id="{AD671C07-43A1-3A95-F9CD-B190AD24306F}"/>
                  </a:ext>
                </a:extLst>
              </p:cNvPr>
              <p:cNvSpPr/>
              <p:nvPr/>
            </p:nvSpPr>
            <p:spPr>
              <a:xfrm>
                <a:off x="0" y="0"/>
                <a:ext cx="786130" cy="3355340"/>
              </a:xfrm>
              <a:custGeom>
                <a:avLst/>
                <a:gdLst/>
                <a:ahLst/>
                <a:cxnLst/>
                <a:rect l="l" t="t" r="r" b="b"/>
                <a:pathLst>
                  <a:path w="786130" h="3355340">
                    <a:moveTo>
                      <a:pt x="0" y="0"/>
                    </a:moveTo>
                    <a:lnTo>
                      <a:pt x="786130" y="0"/>
                    </a:lnTo>
                    <a:lnTo>
                      <a:pt x="786130" y="3355340"/>
                    </a:lnTo>
                    <a:lnTo>
                      <a:pt x="0" y="3355340"/>
                    </a:lnTo>
                    <a:close/>
                  </a:path>
                </a:pathLst>
              </a:custGeom>
              <a:blipFill>
                <a:blip r:embed="rId4"/>
                <a:stretch>
                  <a:fillRect l="-141540" r="-327865"/>
                </a:stretch>
              </a:blipFill>
            </p:spPr>
            <p:txBody>
              <a:bodyPr/>
              <a:lstStyle/>
              <a:p>
                <a:endParaRPr lang="en-US"/>
              </a:p>
            </p:txBody>
          </p:sp>
        </p:grpSp>
        <p:grpSp>
          <p:nvGrpSpPr>
            <p:cNvPr id="10" name="Group 10">
              <a:extLst>
                <a:ext uri="{FF2B5EF4-FFF2-40B4-BE49-F238E27FC236}">
                  <a16:creationId xmlns:a16="http://schemas.microsoft.com/office/drawing/2014/main" id="{44D36DBE-43FE-FC59-451E-7C4C9B5D009A}"/>
                </a:ext>
              </a:extLst>
            </p:cNvPr>
            <p:cNvGrpSpPr>
              <a:grpSpLocks noChangeAspect="1"/>
            </p:cNvGrpSpPr>
            <p:nvPr/>
          </p:nvGrpSpPr>
          <p:grpSpPr>
            <a:xfrm>
              <a:off x="7706108" y="-120968"/>
              <a:ext cx="2466847" cy="10528935"/>
              <a:chOff x="0" y="0"/>
              <a:chExt cx="786130" cy="3355340"/>
            </a:xfrm>
          </p:grpSpPr>
          <p:sp>
            <p:nvSpPr>
              <p:cNvPr id="11" name="Freeform 11">
                <a:extLst>
                  <a:ext uri="{FF2B5EF4-FFF2-40B4-BE49-F238E27FC236}">
                    <a16:creationId xmlns:a16="http://schemas.microsoft.com/office/drawing/2014/main" id="{4731C7F4-282B-1CE1-9D8E-960FA28833E6}"/>
                  </a:ext>
                </a:extLst>
              </p:cNvPr>
              <p:cNvSpPr/>
              <p:nvPr/>
            </p:nvSpPr>
            <p:spPr>
              <a:xfrm>
                <a:off x="0" y="0"/>
                <a:ext cx="786130" cy="3355340"/>
              </a:xfrm>
              <a:custGeom>
                <a:avLst/>
                <a:gdLst/>
                <a:ahLst/>
                <a:cxnLst/>
                <a:rect l="l" t="t" r="r" b="b"/>
                <a:pathLst>
                  <a:path w="786130" h="3355340">
                    <a:moveTo>
                      <a:pt x="0" y="0"/>
                    </a:moveTo>
                    <a:lnTo>
                      <a:pt x="786130" y="0"/>
                    </a:lnTo>
                    <a:lnTo>
                      <a:pt x="786130" y="3355340"/>
                    </a:lnTo>
                    <a:lnTo>
                      <a:pt x="0" y="3355340"/>
                    </a:lnTo>
                    <a:close/>
                  </a:path>
                </a:pathLst>
              </a:custGeom>
              <a:blipFill>
                <a:blip r:embed="rId5"/>
                <a:stretch>
                  <a:fillRect l="-270113" r="-270113"/>
                </a:stretch>
              </a:blipFill>
            </p:spPr>
            <p:txBody>
              <a:bodyPr/>
              <a:lstStyle/>
              <a:p>
                <a:endParaRPr lang="en-US"/>
              </a:p>
            </p:txBody>
          </p:sp>
        </p:grpSp>
        <p:sp>
          <p:nvSpPr>
            <p:cNvPr id="14" name="Freeform 14">
              <a:extLst>
                <a:ext uri="{FF2B5EF4-FFF2-40B4-BE49-F238E27FC236}">
                  <a16:creationId xmlns:a16="http://schemas.microsoft.com/office/drawing/2014/main" id="{0906B7A1-7E6D-B5C7-988A-8BD98162943C}"/>
                </a:ext>
              </a:extLst>
            </p:cNvPr>
            <p:cNvSpPr/>
            <p:nvPr/>
          </p:nvSpPr>
          <p:spPr>
            <a:xfrm>
              <a:off x="15860881" y="587452"/>
              <a:ext cx="1768139" cy="993094"/>
            </a:xfrm>
            <a:custGeom>
              <a:avLst/>
              <a:gdLst/>
              <a:ahLst/>
              <a:cxnLst/>
              <a:rect l="l" t="t" r="r" b="b"/>
              <a:pathLst>
                <a:path w="1768139" h="993094">
                  <a:moveTo>
                    <a:pt x="0" y="0"/>
                  </a:moveTo>
                  <a:lnTo>
                    <a:pt x="1768138" y="0"/>
                  </a:lnTo>
                  <a:lnTo>
                    <a:pt x="1768138" y="993094"/>
                  </a:lnTo>
                  <a:lnTo>
                    <a:pt x="0" y="993094"/>
                  </a:lnTo>
                  <a:lnTo>
                    <a:pt x="0" y="0"/>
                  </a:lnTo>
                  <a:close/>
                </a:path>
              </a:pathLst>
            </a:custGeom>
            <a:blipFill>
              <a:blip r:embed="rId6"/>
              <a:stretch>
                <a:fillRect/>
              </a:stretch>
            </a:blipFill>
          </p:spPr>
          <p:txBody>
            <a:bodyPr/>
            <a:lstStyle/>
            <a:p>
              <a:endParaRPr lang="en-US"/>
            </a:p>
          </p:txBody>
        </p:sp>
      </p:grpSp>
      <p:sp>
        <p:nvSpPr>
          <p:cNvPr id="15" name="TextBox 12">
            <a:extLst>
              <a:ext uri="{FF2B5EF4-FFF2-40B4-BE49-F238E27FC236}">
                <a16:creationId xmlns:a16="http://schemas.microsoft.com/office/drawing/2014/main" id="{D14F05B3-49B4-41EE-CAC0-66824E572263}"/>
              </a:ext>
            </a:extLst>
          </p:cNvPr>
          <p:cNvSpPr txBox="1"/>
          <p:nvPr/>
        </p:nvSpPr>
        <p:spPr>
          <a:xfrm>
            <a:off x="688225" y="2133600"/>
            <a:ext cx="6367066" cy="5571269"/>
          </a:xfrm>
          <a:prstGeom prst="rect">
            <a:avLst/>
          </a:prstGeom>
        </p:spPr>
        <p:txBody>
          <a:bodyPr wrap="square" lIns="0" tIns="0" rIns="0" bIns="0" rtlCol="0" anchor="t">
            <a:spAutoFit/>
          </a:bodyPr>
          <a:lstStyle/>
          <a:p>
            <a:pPr marL="457200" indent="-457200">
              <a:lnSpc>
                <a:spcPct val="150000"/>
              </a:lnSpc>
              <a:spcBef>
                <a:spcPts val="600"/>
              </a:spcBef>
              <a:buFont typeface="Wingdings" panose="05000000000000000000" pitchFamily="2" charset="2"/>
              <a:buChar char="Ø"/>
            </a:pPr>
            <a:r>
              <a:rPr lang="en-US" sz="2800" dirty="0">
                <a:solidFill>
                  <a:srgbClr val="253761"/>
                </a:solidFill>
                <a:latin typeface="Poppins"/>
                <a:cs typeface="Poppins"/>
              </a:rPr>
              <a:t>What is a manufactured home?</a:t>
            </a:r>
            <a:endParaRPr lang="en-US" dirty="0"/>
          </a:p>
          <a:p>
            <a:pPr marL="457200" indent="-457200">
              <a:lnSpc>
                <a:spcPct val="150000"/>
              </a:lnSpc>
              <a:spcBef>
                <a:spcPts val="600"/>
              </a:spcBef>
              <a:buFont typeface="Wingdings" panose="05000000000000000000" pitchFamily="2" charset="2"/>
              <a:buChar char="Ø"/>
            </a:pPr>
            <a:r>
              <a:rPr lang="en-US" sz="2800" dirty="0">
                <a:solidFill>
                  <a:srgbClr val="253761"/>
                </a:solidFill>
                <a:latin typeface="Poppins"/>
                <a:ea typeface="League Spartan"/>
                <a:cs typeface="Poppins"/>
              </a:rPr>
              <a:t>Types of MH homes and how to distinguished them</a:t>
            </a:r>
          </a:p>
          <a:p>
            <a:pPr marL="457200" indent="-457200">
              <a:lnSpc>
                <a:spcPct val="150000"/>
              </a:lnSpc>
              <a:spcBef>
                <a:spcPts val="600"/>
              </a:spcBef>
              <a:buFont typeface="Wingdings" panose="05000000000000000000" pitchFamily="2" charset="2"/>
              <a:buChar char="Ø"/>
            </a:pPr>
            <a:r>
              <a:rPr lang="en-US" sz="2800" dirty="0">
                <a:solidFill>
                  <a:srgbClr val="253761"/>
                </a:solidFill>
                <a:latin typeface="Poppins"/>
                <a:ea typeface="League Spartan"/>
                <a:cs typeface="Poppins"/>
              </a:rPr>
              <a:t>MH condition and materials</a:t>
            </a:r>
          </a:p>
          <a:p>
            <a:pPr marL="457200" indent="-457200">
              <a:lnSpc>
                <a:spcPct val="150000"/>
              </a:lnSpc>
              <a:spcBef>
                <a:spcPts val="600"/>
              </a:spcBef>
              <a:buFont typeface="Wingdings" panose="05000000000000000000" pitchFamily="2" charset="2"/>
              <a:buChar char="Ø"/>
            </a:pPr>
            <a:r>
              <a:rPr lang="en-US" sz="2800" dirty="0">
                <a:solidFill>
                  <a:srgbClr val="253761"/>
                </a:solidFill>
                <a:latin typeface="Poppins"/>
                <a:ea typeface="League Spartan"/>
                <a:cs typeface="Poppins"/>
              </a:rPr>
              <a:t>Space rent vs Owned</a:t>
            </a:r>
          </a:p>
          <a:p>
            <a:pPr marL="457200" indent="-457200">
              <a:lnSpc>
                <a:spcPct val="150000"/>
              </a:lnSpc>
              <a:spcBef>
                <a:spcPts val="600"/>
              </a:spcBef>
              <a:buFont typeface="Wingdings" panose="05000000000000000000" pitchFamily="2" charset="2"/>
              <a:buChar char="Ø"/>
            </a:pPr>
            <a:r>
              <a:rPr lang="en-US" sz="2800" dirty="0">
                <a:solidFill>
                  <a:srgbClr val="253761"/>
                </a:solidFill>
                <a:latin typeface="Poppins"/>
                <a:cs typeface="Poppins"/>
              </a:rPr>
              <a:t>Title elimination vs Not</a:t>
            </a:r>
          </a:p>
          <a:p>
            <a:pPr marL="457200" indent="-457200">
              <a:lnSpc>
                <a:spcPct val="150000"/>
              </a:lnSpc>
              <a:spcBef>
                <a:spcPts val="600"/>
              </a:spcBef>
              <a:buFont typeface="Wingdings" panose="05000000000000000000" pitchFamily="2" charset="2"/>
              <a:buChar char="Ø"/>
            </a:pPr>
            <a:r>
              <a:rPr lang="en-US" sz="2800" dirty="0">
                <a:solidFill>
                  <a:srgbClr val="253761"/>
                </a:solidFill>
                <a:latin typeface="Poppins"/>
                <a:ea typeface="League Spartan"/>
                <a:cs typeface="Poppins"/>
              </a:rPr>
              <a:t>Financing requirements  </a:t>
            </a:r>
          </a:p>
          <a:p>
            <a:pPr marL="457200" indent="-457200">
              <a:lnSpc>
                <a:spcPct val="150000"/>
              </a:lnSpc>
              <a:spcBef>
                <a:spcPts val="600"/>
              </a:spcBef>
              <a:buFont typeface="Wingdings" panose="05000000000000000000" pitchFamily="2" charset="2"/>
              <a:buChar char="Ø"/>
            </a:pPr>
            <a:r>
              <a:rPr lang="en-US" sz="2800" dirty="0">
                <a:solidFill>
                  <a:srgbClr val="253761"/>
                </a:solidFill>
                <a:latin typeface="Poppins"/>
                <a:ea typeface="League Spartan"/>
                <a:cs typeface="Poppins"/>
              </a:rPr>
              <a:t>Comping</a:t>
            </a:r>
          </a:p>
        </p:txBody>
      </p:sp>
    </p:spTree>
    <p:extLst>
      <p:ext uri="{BB962C8B-B14F-4D97-AF65-F5344CB8AC3E}">
        <p14:creationId xmlns:p14="http://schemas.microsoft.com/office/powerpoint/2010/main" val="417464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C8A1A-A13F-8CD3-E5B0-765EE62517C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0CB2718A-0107-072A-9BF9-004107A2A324}"/>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5E588B84-F1D2-B3C1-4B5E-79F6A59A0D0F}"/>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F385AED3-63B8-245C-FFFC-629242F8004B}"/>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D35AB9DB-BFDE-9390-507C-3F1E6A57D9AD}"/>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What is a Manufactured Home?</a:t>
            </a:r>
            <a:endParaRPr lang="en-US" dirty="0"/>
          </a:p>
        </p:txBody>
      </p:sp>
      <p:sp>
        <p:nvSpPr>
          <p:cNvPr id="7" name="AutoShape 7">
            <a:extLst>
              <a:ext uri="{FF2B5EF4-FFF2-40B4-BE49-F238E27FC236}">
                <a16:creationId xmlns:a16="http://schemas.microsoft.com/office/drawing/2014/main" id="{3933D0C1-658C-71B7-5899-76EA89CC97A0}"/>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45982B0F-70B4-7F4A-5DF1-1093656001DD}"/>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924DE2BD-98EA-D86D-2F10-337A155FDAAB}"/>
              </a:ext>
            </a:extLst>
          </p:cNvPr>
          <p:cNvSpPr/>
          <p:nvPr/>
        </p:nvSpPr>
        <p:spPr>
          <a:xfrm>
            <a:off x="948121" y="1931652"/>
            <a:ext cx="8187670" cy="80124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spcBef>
                <a:spcPts val="600"/>
              </a:spcBef>
              <a:spcAft>
                <a:spcPts val="1200"/>
              </a:spcAft>
            </a:pPr>
            <a:br>
              <a:rPr lang="en-US" sz="2800" dirty="0">
                <a:solidFill>
                  <a:srgbClr val="253761"/>
                </a:solidFill>
                <a:latin typeface="Poppins"/>
                <a:ea typeface="Calibri"/>
                <a:cs typeface="Poppins"/>
              </a:rPr>
            </a:br>
            <a:endParaRPr lang="en-US" sz="2800" dirty="0">
              <a:solidFill>
                <a:srgbClr val="253761"/>
              </a:solidFill>
              <a:latin typeface="Poppins"/>
              <a:ea typeface="Calibri"/>
              <a:cs typeface="Poppins"/>
            </a:endParaRPr>
          </a:p>
          <a:p>
            <a:pPr marL="285750" indent="-285750">
              <a:spcBef>
                <a:spcPts val="600"/>
              </a:spcBef>
              <a:spcAft>
                <a:spcPts val="1200"/>
              </a:spcAft>
              <a:buFont typeface="Arial" panose="020B0604020202020204" pitchFamily="34" charset="0"/>
              <a:buChar char="•"/>
            </a:pPr>
            <a:r>
              <a:rPr lang="en-US" sz="2800" dirty="0">
                <a:solidFill>
                  <a:srgbClr val="253761"/>
                </a:solidFill>
                <a:latin typeface="Poppins"/>
                <a:ea typeface="+mn-lt"/>
                <a:cs typeface="Poppins"/>
                <a:sym typeface="Wingdings" panose="05000000000000000000" pitchFamily="2" charset="2"/>
              </a:rPr>
              <a:t>Manufactured vs Mobile vs Modular are all considered prefabricated (prefab) homes.</a:t>
            </a:r>
            <a:endParaRPr lang="en-US" dirty="0">
              <a:solidFill>
                <a:srgbClr val="FFFFFF"/>
              </a:solidFill>
              <a:latin typeface="Calibri"/>
              <a:ea typeface="+mn-lt"/>
              <a:cs typeface="Calibri"/>
              <a:sym typeface="Wingdings" panose="05000000000000000000" pitchFamily="2" charset="2"/>
            </a:endParaRPr>
          </a:p>
          <a:p>
            <a:pPr marL="285750" indent="-285750">
              <a:spcBef>
                <a:spcPts val="600"/>
              </a:spcBef>
              <a:spcAft>
                <a:spcPts val="1200"/>
              </a:spcAft>
              <a:buFont typeface="Arial" panose="020B0604020202020204" pitchFamily="34" charset="0"/>
              <a:buChar char="•"/>
            </a:pPr>
            <a:r>
              <a:rPr lang="en-US" sz="2800" dirty="0">
                <a:solidFill>
                  <a:srgbClr val="253761"/>
                </a:solidFill>
                <a:latin typeface="Poppins"/>
                <a:ea typeface="+mn-lt"/>
                <a:cs typeface="Poppins"/>
                <a:sym typeface="Wingdings" panose="05000000000000000000" pitchFamily="2" charset="2"/>
              </a:rPr>
              <a:t> Sometimes referred to as trailers, MH are houses completely constructed in a factory and built on a fixed, steel chassis (rather than a permanent foundation</a:t>
            </a:r>
            <a:r>
              <a:rPr lang="en-US" sz="2800" dirty="0">
                <a:solidFill>
                  <a:srgbClr val="253761"/>
                </a:solidFill>
                <a:latin typeface="Poppins"/>
                <a:ea typeface="+mn-lt"/>
                <a:cs typeface="Poppins"/>
              </a:rPr>
              <a:t>).</a:t>
            </a:r>
            <a:endParaRPr lang="en-US" dirty="0">
              <a:ea typeface="Calibri"/>
              <a:cs typeface="Calibri"/>
            </a:endParaRPr>
          </a:p>
          <a:p>
            <a:pPr marL="285750" indent="-285750">
              <a:spcBef>
                <a:spcPts val="600"/>
              </a:spcBef>
              <a:spcAft>
                <a:spcPts val="1200"/>
              </a:spcAft>
              <a:buFont typeface="Arial" panose="020B0604020202020204" pitchFamily="34" charset="0"/>
              <a:buChar char="•"/>
            </a:pPr>
            <a:endParaRPr lang="en-US" sz="2800" dirty="0">
              <a:solidFill>
                <a:srgbClr val="253761"/>
              </a:solidFill>
              <a:latin typeface="Poppins"/>
              <a:ea typeface="Calibri"/>
              <a:cs typeface="Poppins"/>
            </a:endParaRPr>
          </a:p>
        </p:txBody>
      </p:sp>
      <p:pic>
        <p:nvPicPr>
          <p:cNvPr id="2" name="Picture 2" descr="A mobile home on a trailer&#10;&#10;AI-generated content may be incorrect.">
            <a:extLst>
              <a:ext uri="{FF2B5EF4-FFF2-40B4-BE49-F238E27FC236}">
                <a16:creationId xmlns:a16="http://schemas.microsoft.com/office/drawing/2014/main" id="{0B74296A-1BE9-423E-BFD2-7167101C8CEC}"/>
              </a:ext>
            </a:extLst>
          </p:cNvPr>
          <p:cNvPicPr>
            <a:picLocks noChangeAspect="1" noChangeArrowheads="1"/>
          </p:cNvPicPr>
          <p:nvPr/>
        </p:nvPicPr>
        <p:blipFill>
          <a:blip r:embed="rId4"/>
          <a:srcRect/>
          <a:stretch>
            <a:fillRect/>
          </a:stretch>
        </p:blipFill>
        <p:spPr bwMode="auto">
          <a:xfrm>
            <a:off x="9143407" y="1931536"/>
            <a:ext cx="8884421" cy="585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880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C96CD-F8C0-EDA9-2240-DA09FCA762F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26E070D-99D3-EDA9-C919-6C3BDC902A1B}"/>
              </a:ext>
            </a:extLst>
          </p:cNvPr>
          <p:cNvGrpSpPr/>
          <p:nvPr/>
        </p:nvGrpSpPr>
        <p:grpSpPr>
          <a:xfrm rot="5400000">
            <a:off x="8266720" y="-8440734"/>
            <a:ext cx="1754560" cy="18288000"/>
            <a:chOff x="0" y="0"/>
            <a:chExt cx="462106" cy="4816593"/>
          </a:xfrm>
        </p:grpSpPr>
        <p:sp>
          <p:nvSpPr>
            <p:cNvPr id="4" name="Freeform 4">
              <a:extLst>
                <a:ext uri="{FF2B5EF4-FFF2-40B4-BE49-F238E27FC236}">
                  <a16:creationId xmlns:a16="http://schemas.microsoft.com/office/drawing/2014/main" id="{F15D7236-C37E-4158-5C53-35E528056B82}"/>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B295A034-A803-CEAC-F7E1-6E220A83DC00}"/>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DFD7E849-7705-0F7C-5CCE-D21A61EDB6E5}"/>
              </a:ext>
            </a:extLst>
          </p:cNvPr>
          <p:cNvSpPr txBox="1"/>
          <p:nvPr/>
        </p:nvSpPr>
        <p:spPr>
          <a:xfrm>
            <a:off x="952119" y="434927"/>
            <a:ext cx="15053310" cy="715581"/>
          </a:xfrm>
          <a:prstGeom prst="rect">
            <a:avLst/>
          </a:prstGeom>
        </p:spPr>
        <p:txBody>
          <a:bodyPr wrap="square" lIns="0" tIns="0" rIns="0" bIns="0" rtlCol="0" anchor="t">
            <a:spAutoFit/>
          </a:bodyPr>
          <a:lstStyle/>
          <a:p>
            <a:pPr>
              <a:lnSpc>
                <a:spcPts val="6018"/>
              </a:lnSpc>
              <a:spcBef>
                <a:spcPct val="0"/>
              </a:spcBef>
            </a:pPr>
            <a:r>
              <a:rPr lang="en-US" sz="3600" dirty="0">
                <a:solidFill>
                  <a:srgbClr val="FFFFFF"/>
                </a:solidFill>
                <a:latin typeface="League Spartan"/>
                <a:sym typeface="League Spartan"/>
              </a:rPr>
              <a:t>Transportation</a:t>
            </a:r>
            <a:endParaRPr lang="en-US" dirty="0"/>
          </a:p>
        </p:txBody>
      </p:sp>
      <p:sp>
        <p:nvSpPr>
          <p:cNvPr id="7" name="AutoShape 7">
            <a:extLst>
              <a:ext uri="{FF2B5EF4-FFF2-40B4-BE49-F238E27FC236}">
                <a16:creationId xmlns:a16="http://schemas.microsoft.com/office/drawing/2014/main" id="{6995B8C7-64C0-7558-36B0-D249F0CCBF67}"/>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A3FF096A-0A19-73D8-2694-B2ECCE4EB62F}"/>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0C90FAEB-BDEC-028B-A5D4-72E882B2B59E}"/>
              </a:ext>
            </a:extLst>
          </p:cNvPr>
          <p:cNvSpPr/>
          <p:nvPr/>
        </p:nvSpPr>
        <p:spPr>
          <a:xfrm>
            <a:off x="948121" y="1931652"/>
            <a:ext cx="8187670" cy="80124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spcBef>
                <a:spcPts val="600"/>
              </a:spcBef>
              <a:spcAft>
                <a:spcPts val="1200"/>
              </a:spcAft>
            </a:pPr>
            <a:endParaRPr lang="en-US" sz="2400" dirty="0">
              <a:solidFill>
                <a:srgbClr val="253761"/>
              </a:solidFill>
              <a:latin typeface="Poppins"/>
              <a:ea typeface="Calibri"/>
              <a:cs typeface="Poppins"/>
              <a:sym typeface="Wingdings" panose="05000000000000000000" pitchFamily="2" charset="2"/>
            </a:endParaRPr>
          </a:p>
        </p:txBody>
      </p:sp>
      <p:pic>
        <p:nvPicPr>
          <p:cNvPr id="9" name="Picture 8" descr="A blue and red rectangular chart with white text&#10;&#10;AI-generated content may be incorrect.">
            <a:extLst>
              <a:ext uri="{FF2B5EF4-FFF2-40B4-BE49-F238E27FC236}">
                <a16:creationId xmlns:a16="http://schemas.microsoft.com/office/drawing/2014/main" id="{DAE5ABD7-EB3C-7647-C78E-7B910311594B}"/>
              </a:ext>
            </a:extLst>
          </p:cNvPr>
          <p:cNvPicPr>
            <a:picLocks noChangeAspect="1"/>
          </p:cNvPicPr>
          <p:nvPr/>
        </p:nvPicPr>
        <p:blipFill>
          <a:blip r:embed="rId4"/>
          <a:stretch>
            <a:fillRect/>
          </a:stretch>
        </p:blipFill>
        <p:spPr>
          <a:xfrm>
            <a:off x="9914890" y="1721927"/>
            <a:ext cx="7591600" cy="4791774"/>
          </a:xfrm>
          <a:prstGeom prst="rect">
            <a:avLst/>
          </a:prstGeom>
        </p:spPr>
      </p:pic>
      <p:pic>
        <p:nvPicPr>
          <p:cNvPr id="11" name="Picture 10" descr="A truck towing a trailer&#10;&#10;AI-generated content may be incorrect.">
            <a:extLst>
              <a:ext uri="{FF2B5EF4-FFF2-40B4-BE49-F238E27FC236}">
                <a16:creationId xmlns:a16="http://schemas.microsoft.com/office/drawing/2014/main" id="{89CCD0EA-6C79-3BD2-76A3-D685C93B535D}"/>
              </a:ext>
            </a:extLst>
          </p:cNvPr>
          <p:cNvPicPr>
            <a:picLocks noChangeAspect="1"/>
          </p:cNvPicPr>
          <p:nvPr/>
        </p:nvPicPr>
        <p:blipFill>
          <a:blip r:embed="rId5"/>
          <a:stretch>
            <a:fillRect/>
          </a:stretch>
        </p:blipFill>
        <p:spPr>
          <a:xfrm>
            <a:off x="1054324" y="1917936"/>
            <a:ext cx="8121608" cy="8012448"/>
          </a:xfrm>
          <a:prstGeom prst="rect">
            <a:avLst/>
          </a:prstGeom>
        </p:spPr>
      </p:pic>
      <p:sp>
        <p:nvSpPr>
          <p:cNvPr id="12" name="TextBox 11">
            <a:extLst>
              <a:ext uri="{FF2B5EF4-FFF2-40B4-BE49-F238E27FC236}">
                <a16:creationId xmlns:a16="http://schemas.microsoft.com/office/drawing/2014/main" id="{74A708EB-DD22-B312-DCFF-9F2C75E24E88}"/>
              </a:ext>
            </a:extLst>
          </p:cNvPr>
          <p:cNvSpPr txBox="1"/>
          <p:nvPr/>
        </p:nvSpPr>
        <p:spPr>
          <a:xfrm>
            <a:off x="10134600" y="6667500"/>
            <a:ext cx="7638968" cy="4308872"/>
          </a:xfrm>
          <a:prstGeom prst="rect">
            <a:avLst/>
          </a:prstGeom>
          <a:noFill/>
        </p:spPr>
        <p:txBody>
          <a:bodyPr wrap="square" lIns="91440" tIns="45720" rIns="91440" bIns="45720" rtlCol="0" anchor="t">
            <a:spAutoFit/>
          </a:bodyPr>
          <a:lstStyle/>
          <a:p>
            <a:pPr>
              <a:buFont typeface="Arial" pitchFamily="2" charset="2"/>
              <a:buChar char="•"/>
            </a:pPr>
            <a:r>
              <a:rPr lang="en-US" sz="3200" dirty="0">
                <a:latin typeface="Sitka Text"/>
                <a:ea typeface="+mn-lt"/>
                <a:cs typeface="+mn-lt"/>
              </a:rPr>
              <a:t>Literally moved on a truck. Comes with wheels and gets taken off when being situated on-site</a:t>
            </a:r>
            <a:endParaRPr lang="en-US" sz="3200" dirty="0">
              <a:latin typeface="Sitka Text"/>
              <a:ea typeface="Calibri"/>
              <a:cs typeface="Calibri"/>
            </a:endParaRPr>
          </a:p>
          <a:p>
            <a:br>
              <a:rPr lang="en-US" dirty="0"/>
            </a:br>
            <a:endParaRPr lang="en-US" sz="3200" dirty="0">
              <a:latin typeface="Sitka Text"/>
              <a:ea typeface="Calibri"/>
              <a:cs typeface="Calibri"/>
            </a:endParaRPr>
          </a:p>
          <a:p>
            <a:pPr>
              <a:buFont typeface="Arial" pitchFamily="2" charset="2"/>
              <a:buChar char="•"/>
            </a:pPr>
            <a:r>
              <a:rPr lang="en-US" sz="3200" dirty="0">
                <a:latin typeface="Sitka Text"/>
                <a:ea typeface="+mn-lt"/>
                <a:cs typeface="+mn-lt"/>
              </a:rPr>
              <a:t>All MH are a uniform width </a:t>
            </a:r>
            <a:endParaRPr lang="en-US" sz="3200" dirty="0">
              <a:latin typeface="Sitka Text"/>
              <a:ea typeface="Calibri"/>
              <a:cs typeface="Calibri"/>
            </a:endParaRPr>
          </a:p>
          <a:p>
            <a:pPr>
              <a:buFont typeface="Arial" pitchFamily="2" charset="2"/>
              <a:buChar char="•"/>
            </a:pPr>
            <a:endParaRPr lang="en-US" sz="3200" dirty="0">
              <a:latin typeface="Sitka Text"/>
              <a:ea typeface="Calibri"/>
              <a:cs typeface="Calibri"/>
            </a:endParaRPr>
          </a:p>
          <a:p>
            <a:pPr>
              <a:buFont typeface="Arial" pitchFamily="2" charset="2"/>
              <a:buChar char="•"/>
            </a:pPr>
            <a:endParaRPr lang="en-US" sz="3200" dirty="0">
              <a:latin typeface="Sitka Text"/>
              <a:ea typeface="Calibri"/>
              <a:cs typeface="Calibri"/>
            </a:endParaRPr>
          </a:p>
          <a:p>
            <a:pPr marL="285750" indent="-285750">
              <a:buFont typeface="Wingdings" pitchFamily="2" charset="2"/>
              <a:buChar char="è"/>
            </a:pPr>
            <a:endParaRPr lang="en-US" sz="3200" dirty="0">
              <a:latin typeface="Sitka Text"/>
              <a:ea typeface="Calibri"/>
              <a:cs typeface="Calibri"/>
            </a:endParaRPr>
          </a:p>
        </p:txBody>
      </p:sp>
    </p:spTree>
    <p:extLst>
      <p:ext uri="{BB962C8B-B14F-4D97-AF65-F5344CB8AC3E}">
        <p14:creationId xmlns:p14="http://schemas.microsoft.com/office/powerpoint/2010/main" val="210725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16FF2-FD7D-7DD3-719E-DD28985E038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9418DB2-72CD-8C9A-9B65-9FD7B70AA18E}"/>
              </a:ext>
            </a:extLst>
          </p:cNvPr>
          <p:cNvGrpSpPr/>
          <p:nvPr/>
        </p:nvGrpSpPr>
        <p:grpSpPr>
          <a:xfrm rot="5400000">
            <a:off x="8266720" y="-7944187"/>
            <a:ext cx="1754560" cy="18288000"/>
            <a:chOff x="0" y="0"/>
            <a:chExt cx="462106" cy="4816593"/>
          </a:xfrm>
        </p:grpSpPr>
        <p:sp>
          <p:nvSpPr>
            <p:cNvPr id="4" name="Freeform 4">
              <a:extLst>
                <a:ext uri="{FF2B5EF4-FFF2-40B4-BE49-F238E27FC236}">
                  <a16:creationId xmlns:a16="http://schemas.microsoft.com/office/drawing/2014/main" id="{9C77BFDA-7901-3471-EFA8-408DF1ED11E9}"/>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CE406BE9-467B-E048-B197-AF6B8FCB4D1E}"/>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EB1F2648-3F1A-2AA0-B896-09ABCE790D65}"/>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History</a:t>
            </a:r>
            <a:endParaRPr lang="en-US" dirty="0"/>
          </a:p>
        </p:txBody>
      </p:sp>
      <p:sp>
        <p:nvSpPr>
          <p:cNvPr id="7" name="AutoShape 7">
            <a:extLst>
              <a:ext uri="{FF2B5EF4-FFF2-40B4-BE49-F238E27FC236}">
                <a16:creationId xmlns:a16="http://schemas.microsoft.com/office/drawing/2014/main" id="{38268ECA-41B0-D61C-4087-72E4FDA63393}"/>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2FF7EB61-C318-17B8-EAD5-03A19D2AA154}"/>
              </a:ext>
            </a:extLst>
          </p:cNvPr>
          <p:cNvSpPr/>
          <p:nvPr/>
        </p:nvSpPr>
        <p:spPr>
          <a:xfrm>
            <a:off x="16005429" y="206719"/>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7252C1CB-87C6-E204-0BBE-93EF13442915}"/>
              </a:ext>
            </a:extLst>
          </p:cNvPr>
          <p:cNvSpPr/>
          <p:nvPr/>
        </p:nvSpPr>
        <p:spPr>
          <a:xfrm>
            <a:off x="948120" y="1931652"/>
            <a:ext cx="17187479" cy="80124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457200" indent="-457200">
              <a:buFont typeface="Arial"/>
              <a:buChar char="•"/>
            </a:pPr>
            <a:r>
              <a:rPr lang="en-US" sz="2800" dirty="0">
                <a:solidFill>
                  <a:schemeClr val="tx1"/>
                </a:solidFill>
                <a:latin typeface="Sitka Text"/>
                <a:ea typeface="+mn-lt"/>
                <a:cs typeface="+mn-lt"/>
              </a:rPr>
              <a:t>Mobile homes and MH used interchangeably, but difference was established in 1974 through National Mobile Home Construction and Safety Act followed by 1976 HUD Manufactured Home Construction and Safety Standards (usually called HUD code) which set federal standards in areas.</a:t>
            </a:r>
            <a:endParaRPr lang="en-US" dirty="0">
              <a:solidFill>
                <a:schemeClr val="tx1"/>
              </a:solidFill>
              <a:latin typeface="Calibri"/>
              <a:ea typeface="+mn-lt"/>
              <a:cs typeface="+mn-lt"/>
            </a:endParaRPr>
          </a:p>
          <a:p>
            <a:pPr marL="457200" indent="-457200">
              <a:buFont typeface="Arial"/>
              <a:buChar char="•"/>
            </a:pPr>
            <a:endParaRPr lang="en-US" sz="2800" dirty="0">
              <a:solidFill>
                <a:schemeClr val="tx1"/>
              </a:solidFill>
              <a:latin typeface="Sitka Text"/>
              <a:ea typeface="+mn-lt"/>
              <a:cs typeface="+mn-lt"/>
            </a:endParaRPr>
          </a:p>
          <a:p>
            <a:pPr marL="457200" indent="-457200">
              <a:buFont typeface="Arial"/>
              <a:buChar char="•"/>
            </a:pPr>
            <a:endParaRPr lang="en-US" sz="2800" dirty="0">
              <a:solidFill>
                <a:schemeClr val="tx1"/>
              </a:solidFill>
              <a:latin typeface="Sitka Text"/>
              <a:ea typeface="+mn-lt"/>
              <a:cs typeface="+mn-lt"/>
            </a:endParaRPr>
          </a:p>
          <a:p>
            <a:pPr marL="457200" indent="-457200">
              <a:buFont typeface="Arial"/>
              <a:buChar char="•"/>
            </a:pPr>
            <a:r>
              <a:rPr lang="en-US" sz="2800" dirty="0">
                <a:solidFill>
                  <a:schemeClr val="tx1"/>
                </a:solidFill>
                <a:latin typeface="Sitka Text"/>
                <a:ea typeface="+mn-lt"/>
                <a:cs typeface="+mn-lt"/>
              </a:rPr>
              <a:t>Prior to 1976, mobile homes were mass produced due to the demand for affordable, moveable housing, but there was very little oversight when it came to building specifications. Starting in the early 1900s, people found they needed to be able to move to wherever jobs were available in order to provide for their families, and so the mobile home was born. </a:t>
            </a:r>
            <a:endParaRPr lang="en-US" sz="2800" dirty="0">
              <a:solidFill>
                <a:schemeClr val="tx1"/>
              </a:solidFill>
              <a:latin typeface="Sitka Text"/>
              <a:ea typeface="Calibri"/>
              <a:cs typeface="Calibri"/>
            </a:endParaRPr>
          </a:p>
          <a:p>
            <a:pPr marL="457200" indent="-457200">
              <a:buFont typeface="Arial"/>
              <a:buChar char="•"/>
            </a:pPr>
            <a:endParaRPr lang="en-US" sz="2800" dirty="0">
              <a:solidFill>
                <a:schemeClr val="tx1"/>
              </a:solidFill>
              <a:latin typeface="Sitka Text"/>
              <a:ea typeface="+mn-lt"/>
              <a:cs typeface="Calibri"/>
            </a:endParaRPr>
          </a:p>
          <a:p>
            <a:pPr marL="457200" indent="-457200">
              <a:buFont typeface="Arial"/>
              <a:buChar char="•"/>
            </a:pPr>
            <a:endParaRPr lang="en-US" sz="2800" dirty="0">
              <a:solidFill>
                <a:schemeClr val="tx1"/>
              </a:solidFill>
              <a:latin typeface="Sitka Text"/>
              <a:ea typeface="+mn-lt"/>
              <a:cs typeface="Calibri"/>
            </a:endParaRPr>
          </a:p>
          <a:p>
            <a:endParaRPr lang="en-US" dirty="0">
              <a:solidFill>
                <a:schemeClr val="tx1"/>
              </a:solidFill>
              <a:latin typeface="Calibri"/>
              <a:ea typeface="+mn-lt"/>
              <a:cs typeface="Calibri"/>
            </a:endParaRPr>
          </a:p>
          <a:p>
            <a:pPr marL="457200" indent="-457200">
              <a:buFont typeface="Arial"/>
              <a:buChar char="•"/>
            </a:pPr>
            <a:endParaRPr lang="en-US" sz="2800" dirty="0">
              <a:solidFill>
                <a:schemeClr val="tx1"/>
              </a:solidFill>
              <a:latin typeface="Sitka Text"/>
              <a:ea typeface="+mn-lt"/>
              <a:cs typeface="Calibri"/>
            </a:endParaRPr>
          </a:p>
          <a:p>
            <a:pPr marL="285750" indent="-285750">
              <a:buFont typeface="Arial" panose="020B0604020202020204" pitchFamily="34" charset="0"/>
              <a:buChar char="•"/>
            </a:pPr>
            <a:endParaRPr lang="en-US" sz="2800" dirty="0">
              <a:solidFill>
                <a:schemeClr val="tx1"/>
              </a:solidFill>
              <a:latin typeface="Sitka Text"/>
              <a:ea typeface="+mn-lt"/>
              <a:cs typeface="Calibri"/>
            </a:endParaRPr>
          </a:p>
        </p:txBody>
      </p:sp>
      <p:pic>
        <p:nvPicPr>
          <p:cNvPr id="9" name="Picture 8" descr="A building being built in a factory&#10;&#10;AI-generated content may be incorrect.">
            <a:extLst>
              <a:ext uri="{FF2B5EF4-FFF2-40B4-BE49-F238E27FC236}">
                <a16:creationId xmlns:a16="http://schemas.microsoft.com/office/drawing/2014/main" id="{B8731146-5371-BF57-698D-D1F38ECBDCAA}"/>
              </a:ext>
            </a:extLst>
          </p:cNvPr>
          <p:cNvPicPr>
            <a:picLocks noChangeAspect="1"/>
          </p:cNvPicPr>
          <p:nvPr/>
        </p:nvPicPr>
        <p:blipFill>
          <a:blip r:embed="rId4"/>
          <a:stretch>
            <a:fillRect/>
          </a:stretch>
        </p:blipFill>
        <p:spPr>
          <a:xfrm>
            <a:off x="5093305" y="5869847"/>
            <a:ext cx="8096250" cy="4419600"/>
          </a:xfrm>
          <a:prstGeom prst="rect">
            <a:avLst/>
          </a:prstGeom>
        </p:spPr>
      </p:pic>
    </p:spTree>
    <p:extLst>
      <p:ext uri="{BB962C8B-B14F-4D97-AF65-F5344CB8AC3E}">
        <p14:creationId xmlns:p14="http://schemas.microsoft.com/office/powerpoint/2010/main" val="2745225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FFC24-7C11-7258-CC0A-95D5FB08FE5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BD9206D-6930-7695-2C23-8760D149B28C}"/>
              </a:ext>
            </a:extLst>
          </p:cNvPr>
          <p:cNvGrpSpPr/>
          <p:nvPr/>
        </p:nvGrpSpPr>
        <p:grpSpPr>
          <a:xfrm rot="5400000">
            <a:off x="8266720" y="-7944187"/>
            <a:ext cx="1754560" cy="18288000"/>
            <a:chOff x="0" y="0"/>
            <a:chExt cx="462106" cy="4816593"/>
          </a:xfrm>
        </p:grpSpPr>
        <p:sp>
          <p:nvSpPr>
            <p:cNvPr id="4" name="Freeform 4">
              <a:extLst>
                <a:ext uri="{FF2B5EF4-FFF2-40B4-BE49-F238E27FC236}">
                  <a16:creationId xmlns:a16="http://schemas.microsoft.com/office/drawing/2014/main" id="{2FA930B1-0BD4-B35C-9B24-B475D4433713}"/>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8FA5843D-0363-3E1D-40E4-23325942AB73}"/>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09976E3B-FE8A-0528-5FBB-975F0F2B68E7}"/>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Types of MH</a:t>
            </a:r>
            <a:endParaRPr lang="en-US" dirty="0"/>
          </a:p>
        </p:txBody>
      </p:sp>
      <p:sp>
        <p:nvSpPr>
          <p:cNvPr id="7" name="AutoShape 7">
            <a:extLst>
              <a:ext uri="{FF2B5EF4-FFF2-40B4-BE49-F238E27FC236}">
                <a16:creationId xmlns:a16="http://schemas.microsoft.com/office/drawing/2014/main" id="{0E5FAA98-70FB-BFC5-2351-A22D72290E92}"/>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354E8059-4EE4-4A81-3A2D-EF7ACCBC8DCF}"/>
              </a:ext>
            </a:extLst>
          </p:cNvPr>
          <p:cNvSpPr/>
          <p:nvPr/>
        </p:nvSpPr>
        <p:spPr>
          <a:xfrm>
            <a:off x="16073474" y="568840"/>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549C9D33-B749-93F6-7B95-DFA544475E3B}"/>
              </a:ext>
            </a:extLst>
          </p:cNvPr>
          <p:cNvSpPr/>
          <p:nvPr/>
        </p:nvSpPr>
        <p:spPr>
          <a:xfrm>
            <a:off x="948120" y="1931652"/>
            <a:ext cx="17187479" cy="80124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en-US" sz="2800" dirty="0">
              <a:solidFill>
                <a:srgbClr val="253761"/>
              </a:solidFill>
              <a:latin typeface="Poppins" panose="00000500000000000000" pitchFamily="2" charset="0"/>
              <a:cs typeface="Poppins" panose="00000500000000000000" pitchFamily="2" charset="0"/>
            </a:endParaRPr>
          </a:p>
          <a:p>
            <a:endParaRPr lang="en-US" sz="2800" dirty="0">
              <a:solidFill>
                <a:srgbClr val="253761"/>
              </a:solidFill>
              <a:latin typeface="Poppins" panose="00000500000000000000" pitchFamily="2" charset="0"/>
              <a:cs typeface="Poppins" panose="00000500000000000000" pitchFamily="2" charset="0"/>
            </a:endParaRPr>
          </a:p>
        </p:txBody>
      </p:sp>
      <p:pic>
        <p:nvPicPr>
          <p:cNvPr id="9" name="Picture 8" descr="A small house on a trailer&#10;&#10;AI-generated content may be incorrect.">
            <a:extLst>
              <a:ext uri="{FF2B5EF4-FFF2-40B4-BE49-F238E27FC236}">
                <a16:creationId xmlns:a16="http://schemas.microsoft.com/office/drawing/2014/main" id="{4DD14C72-ADBD-E3BE-359C-779908D2A64D}"/>
              </a:ext>
            </a:extLst>
          </p:cNvPr>
          <p:cNvPicPr>
            <a:picLocks noChangeAspect="1"/>
          </p:cNvPicPr>
          <p:nvPr/>
        </p:nvPicPr>
        <p:blipFill>
          <a:blip r:embed="rId4"/>
          <a:stretch>
            <a:fillRect/>
          </a:stretch>
        </p:blipFill>
        <p:spPr>
          <a:xfrm>
            <a:off x="949204" y="1969627"/>
            <a:ext cx="9676327" cy="7935257"/>
          </a:xfrm>
          <a:prstGeom prst="rect">
            <a:avLst/>
          </a:prstGeom>
        </p:spPr>
      </p:pic>
      <p:sp>
        <p:nvSpPr>
          <p:cNvPr id="2" name="TextBox 1">
            <a:extLst>
              <a:ext uri="{FF2B5EF4-FFF2-40B4-BE49-F238E27FC236}">
                <a16:creationId xmlns:a16="http://schemas.microsoft.com/office/drawing/2014/main" id="{B018E09B-F66D-2016-DE25-65B79060D881}"/>
              </a:ext>
            </a:extLst>
          </p:cNvPr>
          <p:cNvSpPr txBox="1"/>
          <p:nvPr/>
        </p:nvSpPr>
        <p:spPr>
          <a:xfrm>
            <a:off x="11743764" y="3877235"/>
            <a:ext cx="5813612" cy="304698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dirty="0">
                <a:latin typeface="Sitka Text"/>
                <a:ea typeface="Calibri"/>
                <a:cs typeface="Calibri"/>
              </a:rPr>
              <a:t>Single Wide</a:t>
            </a:r>
            <a:endParaRPr lang="en-US" sz="9600" b="1">
              <a:latin typeface="Sitka Text"/>
            </a:endParaRPr>
          </a:p>
        </p:txBody>
      </p:sp>
    </p:spTree>
    <p:extLst>
      <p:ext uri="{BB962C8B-B14F-4D97-AF65-F5344CB8AC3E}">
        <p14:creationId xmlns:p14="http://schemas.microsoft.com/office/powerpoint/2010/main" val="232750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A625A-FF8E-F6B9-CE5A-68190678386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0BB7887-FC0A-BB58-66B7-A0F89DE5F214}"/>
              </a:ext>
            </a:extLst>
          </p:cNvPr>
          <p:cNvGrpSpPr/>
          <p:nvPr/>
        </p:nvGrpSpPr>
        <p:grpSpPr>
          <a:xfrm rot="5400000">
            <a:off x="8266720" y="-7944187"/>
            <a:ext cx="1754560" cy="18288000"/>
            <a:chOff x="0" y="0"/>
            <a:chExt cx="462106" cy="4816593"/>
          </a:xfrm>
        </p:grpSpPr>
        <p:sp>
          <p:nvSpPr>
            <p:cNvPr id="4" name="Freeform 4">
              <a:extLst>
                <a:ext uri="{FF2B5EF4-FFF2-40B4-BE49-F238E27FC236}">
                  <a16:creationId xmlns:a16="http://schemas.microsoft.com/office/drawing/2014/main" id="{2A10FD22-3C36-2645-03D7-805AE6DFAC0D}"/>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3AC379B1-6495-E20F-9994-E7C78EAC720A}"/>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BB013248-088F-F5E3-649F-69D82AAC5107}"/>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Types of MH</a:t>
            </a:r>
            <a:endParaRPr lang="en-US" dirty="0"/>
          </a:p>
        </p:txBody>
      </p:sp>
      <p:sp>
        <p:nvSpPr>
          <p:cNvPr id="7" name="AutoShape 7">
            <a:extLst>
              <a:ext uri="{FF2B5EF4-FFF2-40B4-BE49-F238E27FC236}">
                <a16:creationId xmlns:a16="http://schemas.microsoft.com/office/drawing/2014/main" id="{C766F116-1475-2CE8-7585-CA1589508D26}"/>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0A12D9F8-0150-3BBE-B5E1-7BDC735948F6}"/>
              </a:ext>
            </a:extLst>
          </p:cNvPr>
          <p:cNvSpPr/>
          <p:nvPr/>
        </p:nvSpPr>
        <p:spPr>
          <a:xfrm>
            <a:off x="16073474" y="568840"/>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E6826E58-76FC-7912-9E3E-111BFDF9F7F1}"/>
              </a:ext>
            </a:extLst>
          </p:cNvPr>
          <p:cNvSpPr/>
          <p:nvPr/>
        </p:nvSpPr>
        <p:spPr>
          <a:xfrm>
            <a:off x="62856" y="2077328"/>
            <a:ext cx="18072743" cy="80124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en-US" sz="2800" dirty="0">
              <a:solidFill>
                <a:srgbClr val="253761"/>
              </a:solidFill>
              <a:latin typeface="Poppins" panose="00000500000000000000" pitchFamily="2" charset="0"/>
              <a:cs typeface="Poppins" panose="00000500000000000000" pitchFamily="2" charset="0"/>
            </a:endParaRPr>
          </a:p>
          <a:p>
            <a:endParaRPr lang="en-US" sz="2800" dirty="0">
              <a:solidFill>
                <a:srgbClr val="253761"/>
              </a:solidFill>
              <a:latin typeface="Poppins" panose="00000500000000000000" pitchFamily="2" charset="0"/>
              <a:cs typeface="Poppins" panose="00000500000000000000" pitchFamily="2" charset="0"/>
            </a:endParaRPr>
          </a:p>
        </p:txBody>
      </p:sp>
      <p:pic>
        <p:nvPicPr>
          <p:cNvPr id="9" name="Picture 8" descr="A house on a lawn&#10;&#10;AI-generated content may be incorrect.">
            <a:extLst>
              <a:ext uri="{FF2B5EF4-FFF2-40B4-BE49-F238E27FC236}">
                <a16:creationId xmlns:a16="http://schemas.microsoft.com/office/drawing/2014/main" id="{02A4F62B-5961-025C-7363-EBC2FE4C2037}"/>
              </a:ext>
            </a:extLst>
          </p:cNvPr>
          <p:cNvPicPr>
            <a:picLocks noChangeAspect="1"/>
          </p:cNvPicPr>
          <p:nvPr/>
        </p:nvPicPr>
        <p:blipFill>
          <a:blip r:embed="rId4"/>
          <a:stretch>
            <a:fillRect/>
          </a:stretch>
        </p:blipFill>
        <p:spPr>
          <a:xfrm>
            <a:off x="949204" y="2716382"/>
            <a:ext cx="9676327" cy="6441747"/>
          </a:xfrm>
          <a:prstGeom prst="rect">
            <a:avLst/>
          </a:prstGeom>
        </p:spPr>
      </p:pic>
      <p:sp>
        <p:nvSpPr>
          <p:cNvPr id="2" name="TextBox 1">
            <a:extLst>
              <a:ext uri="{FF2B5EF4-FFF2-40B4-BE49-F238E27FC236}">
                <a16:creationId xmlns:a16="http://schemas.microsoft.com/office/drawing/2014/main" id="{22C19429-F9C2-EC22-D302-5E158DC2E34D}"/>
              </a:ext>
            </a:extLst>
          </p:cNvPr>
          <p:cNvSpPr txBox="1"/>
          <p:nvPr/>
        </p:nvSpPr>
        <p:spPr>
          <a:xfrm>
            <a:off x="11743764" y="3877235"/>
            <a:ext cx="5813612" cy="304698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a:latin typeface="Sitka Text"/>
                <a:ea typeface="Calibri"/>
                <a:cs typeface="Calibri"/>
              </a:rPr>
              <a:t>Double</a:t>
            </a:r>
          </a:p>
          <a:p>
            <a:r>
              <a:rPr lang="en-US" sz="9600" b="1" dirty="0">
                <a:latin typeface="Sitka Text"/>
                <a:ea typeface="Calibri"/>
                <a:cs typeface="Calibri"/>
              </a:rPr>
              <a:t>Wide</a:t>
            </a:r>
            <a:endParaRPr lang="en-US" sz="9600" b="1" dirty="0">
              <a:latin typeface="Sitka Text"/>
            </a:endParaRPr>
          </a:p>
        </p:txBody>
      </p:sp>
    </p:spTree>
    <p:extLst>
      <p:ext uri="{BB962C8B-B14F-4D97-AF65-F5344CB8AC3E}">
        <p14:creationId xmlns:p14="http://schemas.microsoft.com/office/powerpoint/2010/main" val="262018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AD8D0-0D6D-793D-C9C5-699A6F8DE7E5}"/>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1345A2F-AFE1-CB36-DF2E-5ADF41066122}"/>
              </a:ext>
            </a:extLst>
          </p:cNvPr>
          <p:cNvGrpSpPr/>
          <p:nvPr/>
        </p:nvGrpSpPr>
        <p:grpSpPr>
          <a:xfrm rot="5400000">
            <a:off x="8266720" y="-7944187"/>
            <a:ext cx="1754560" cy="18288000"/>
            <a:chOff x="0" y="0"/>
            <a:chExt cx="462106" cy="4816593"/>
          </a:xfrm>
        </p:grpSpPr>
        <p:sp>
          <p:nvSpPr>
            <p:cNvPr id="4" name="Freeform 4">
              <a:extLst>
                <a:ext uri="{FF2B5EF4-FFF2-40B4-BE49-F238E27FC236}">
                  <a16:creationId xmlns:a16="http://schemas.microsoft.com/office/drawing/2014/main" id="{F4665C56-221C-1F40-CABE-01D54ECA9E00}"/>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5CA55324-B9C5-E574-DCF8-67A1505164FE}"/>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90D7339E-1F13-5908-A4C1-01CDAD8F07F7}"/>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Types of MH</a:t>
            </a:r>
            <a:endParaRPr lang="en-US" dirty="0"/>
          </a:p>
        </p:txBody>
      </p:sp>
      <p:sp>
        <p:nvSpPr>
          <p:cNvPr id="7" name="AutoShape 7">
            <a:extLst>
              <a:ext uri="{FF2B5EF4-FFF2-40B4-BE49-F238E27FC236}">
                <a16:creationId xmlns:a16="http://schemas.microsoft.com/office/drawing/2014/main" id="{5014738F-1AE4-A458-36DB-6630128B487F}"/>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70D2B408-E208-F658-6538-25A509E55D8C}"/>
              </a:ext>
            </a:extLst>
          </p:cNvPr>
          <p:cNvSpPr/>
          <p:nvPr/>
        </p:nvSpPr>
        <p:spPr>
          <a:xfrm>
            <a:off x="16073474" y="568840"/>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AA0FBA8B-C196-A2BC-A898-9769F835AB8F}"/>
              </a:ext>
            </a:extLst>
          </p:cNvPr>
          <p:cNvSpPr/>
          <p:nvPr/>
        </p:nvSpPr>
        <p:spPr>
          <a:xfrm>
            <a:off x="62856" y="2077328"/>
            <a:ext cx="18072743" cy="80124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en-US" sz="2800" dirty="0">
              <a:solidFill>
                <a:srgbClr val="253761"/>
              </a:solidFill>
              <a:latin typeface="Poppins" panose="00000500000000000000" pitchFamily="2" charset="0"/>
              <a:cs typeface="Poppins" panose="00000500000000000000" pitchFamily="2" charset="0"/>
            </a:endParaRPr>
          </a:p>
          <a:p>
            <a:endParaRPr lang="en-US" sz="2800" dirty="0">
              <a:solidFill>
                <a:srgbClr val="253761"/>
              </a:solidFill>
              <a:latin typeface="Poppins" panose="00000500000000000000" pitchFamily="2" charset="0"/>
              <a:cs typeface="Poppins" panose="00000500000000000000" pitchFamily="2" charset="0"/>
            </a:endParaRPr>
          </a:p>
        </p:txBody>
      </p:sp>
      <p:pic>
        <p:nvPicPr>
          <p:cNvPr id="9" name="Picture 8" descr="A house with a porch&#10;&#10;AI-generated content may be incorrect.">
            <a:extLst>
              <a:ext uri="{FF2B5EF4-FFF2-40B4-BE49-F238E27FC236}">
                <a16:creationId xmlns:a16="http://schemas.microsoft.com/office/drawing/2014/main" id="{A34A0988-9601-1227-F8E2-0480897E5145}"/>
              </a:ext>
            </a:extLst>
          </p:cNvPr>
          <p:cNvPicPr>
            <a:picLocks noChangeAspect="1"/>
          </p:cNvPicPr>
          <p:nvPr/>
        </p:nvPicPr>
        <p:blipFill>
          <a:blip r:embed="rId4"/>
          <a:stretch>
            <a:fillRect/>
          </a:stretch>
        </p:blipFill>
        <p:spPr>
          <a:xfrm>
            <a:off x="949204" y="2924960"/>
            <a:ext cx="9676327" cy="6024591"/>
          </a:xfrm>
          <a:prstGeom prst="rect">
            <a:avLst/>
          </a:prstGeom>
        </p:spPr>
      </p:pic>
      <p:sp>
        <p:nvSpPr>
          <p:cNvPr id="2" name="TextBox 1">
            <a:extLst>
              <a:ext uri="{FF2B5EF4-FFF2-40B4-BE49-F238E27FC236}">
                <a16:creationId xmlns:a16="http://schemas.microsoft.com/office/drawing/2014/main" id="{00819A61-D613-AF48-47FF-E38F45C0DFE0}"/>
              </a:ext>
            </a:extLst>
          </p:cNvPr>
          <p:cNvSpPr txBox="1"/>
          <p:nvPr/>
        </p:nvSpPr>
        <p:spPr>
          <a:xfrm>
            <a:off x="11743764" y="3877235"/>
            <a:ext cx="5813612" cy="304698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dirty="0">
                <a:latin typeface="Sitka Text"/>
                <a:ea typeface="Calibri"/>
                <a:cs typeface="Calibri"/>
              </a:rPr>
              <a:t>Triple</a:t>
            </a:r>
          </a:p>
          <a:p>
            <a:r>
              <a:rPr lang="en-US" sz="9600" b="1" dirty="0">
                <a:latin typeface="Sitka Text"/>
                <a:ea typeface="Calibri"/>
                <a:cs typeface="Calibri"/>
              </a:rPr>
              <a:t>Wide</a:t>
            </a:r>
            <a:endParaRPr lang="en-US" sz="9600" b="1" dirty="0">
              <a:latin typeface="Sitka Text"/>
            </a:endParaRPr>
          </a:p>
        </p:txBody>
      </p:sp>
    </p:spTree>
    <p:extLst>
      <p:ext uri="{BB962C8B-B14F-4D97-AF65-F5344CB8AC3E}">
        <p14:creationId xmlns:p14="http://schemas.microsoft.com/office/powerpoint/2010/main" val="105071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55153-3ABF-057D-D2D5-B5F3465B02DE}"/>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644E727-2E36-BC2E-17E8-A081727D71A0}"/>
              </a:ext>
            </a:extLst>
          </p:cNvPr>
          <p:cNvGrpSpPr/>
          <p:nvPr/>
        </p:nvGrpSpPr>
        <p:grpSpPr>
          <a:xfrm rot="5400000">
            <a:off x="8266720" y="-7944187"/>
            <a:ext cx="1754560" cy="18288000"/>
            <a:chOff x="0" y="0"/>
            <a:chExt cx="462106" cy="4816593"/>
          </a:xfrm>
        </p:grpSpPr>
        <p:sp>
          <p:nvSpPr>
            <p:cNvPr id="4" name="Freeform 4">
              <a:extLst>
                <a:ext uri="{FF2B5EF4-FFF2-40B4-BE49-F238E27FC236}">
                  <a16:creationId xmlns:a16="http://schemas.microsoft.com/office/drawing/2014/main" id="{4DD9B08C-11B0-D647-C2AB-18FA7E2C8A04}"/>
                </a:ext>
              </a:extLst>
            </p:cNvPr>
            <p:cNvSpPr/>
            <p:nvPr/>
          </p:nvSpPr>
          <p:spPr>
            <a:xfrm>
              <a:off x="0" y="0"/>
              <a:ext cx="462106" cy="4816592"/>
            </a:xfrm>
            <a:custGeom>
              <a:avLst/>
              <a:gdLst/>
              <a:ahLst/>
              <a:cxnLst/>
              <a:rect l="l" t="t" r="r" b="b"/>
              <a:pathLst>
                <a:path w="462106" h="4816592">
                  <a:moveTo>
                    <a:pt x="0" y="0"/>
                  </a:moveTo>
                  <a:lnTo>
                    <a:pt x="462106" y="0"/>
                  </a:lnTo>
                  <a:lnTo>
                    <a:pt x="462106" y="4816592"/>
                  </a:lnTo>
                  <a:lnTo>
                    <a:pt x="0" y="4816592"/>
                  </a:lnTo>
                  <a:close/>
                </a:path>
              </a:pathLst>
            </a:custGeom>
            <a:solidFill>
              <a:srgbClr val="203864"/>
            </a:solidFill>
          </p:spPr>
          <p:txBody>
            <a:bodyPr/>
            <a:lstStyle/>
            <a:p>
              <a:endParaRPr lang="en-US"/>
            </a:p>
          </p:txBody>
        </p:sp>
        <p:sp>
          <p:nvSpPr>
            <p:cNvPr id="5" name="TextBox 5">
              <a:extLst>
                <a:ext uri="{FF2B5EF4-FFF2-40B4-BE49-F238E27FC236}">
                  <a16:creationId xmlns:a16="http://schemas.microsoft.com/office/drawing/2014/main" id="{98771229-50E0-0E8A-4C5D-6EC117FC0D79}"/>
                </a:ext>
              </a:extLst>
            </p:cNvPr>
            <p:cNvSpPr txBox="1"/>
            <p:nvPr/>
          </p:nvSpPr>
          <p:spPr>
            <a:xfrm>
              <a:off x="0" y="-47625"/>
              <a:ext cx="462106" cy="4864218"/>
            </a:xfrm>
            <a:prstGeom prst="rect">
              <a:avLst/>
            </a:prstGeom>
          </p:spPr>
          <p:txBody>
            <a:bodyPr lIns="50800" tIns="50800" rIns="50800" bIns="50800" rtlCol="0" anchor="ctr"/>
            <a:lstStyle/>
            <a:p>
              <a:pPr algn="ctr">
                <a:lnSpc>
                  <a:spcPts val="2659"/>
                </a:lnSpc>
              </a:pPr>
              <a:endParaRPr/>
            </a:p>
          </p:txBody>
        </p:sp>
      </p:grpSp>
      <p:sp>
        <p:nvSpPr>
          <p:cNvPr id="6" name="TextBox 6">
            <a:extLst>
              <a:ext uri="{FF2B5EF4-FFF2-40B4-BE49-F238E27FC236}">
                <a16:creationId xmlns:a16="http://schemas.microsoft.com/office/drawing/2014/main" id="{87233363-50AA-D3D4-0B85-69CAA297DB23}"/>
              </a:ext>
            </a:extLst>
          </p:cNvPr>
          <p:cNvSpPr txBox="1"/>
          <p:nvPr/>
        </p:nvSpPr>
        <p:spPr>
          <a:xfrm>
            <a:off x="952119" y="434927"/>
            <a:ext cx="15053310" cy="730969"/>
          </a:xfrm>
          <a:prstGeom prst="rect">
            <a:avLst/>
          </a:prstGeom>
        </p:spPr>
        <p:txBody>
          <a:bodyPr wrap="square" lIns="0" tIns="0" rIns="0" bIns="0" rtlCol="0" anchor="t">
            <a:spAutoFit/>
          </a:bodyPr>
          <a:lstStyle/>
          <a:p>
            <a:pPr>
              <a:lnSpc>
                <a:spcPts val="6018"/>
              </a:lnSpc>
              <a:spcBef>
                <a:spcPct val="0"/>
              </a:spcBef>
            </a:pPr>
            <a:r>
              <a:rPr lang="en-US" sz="4000" dirty="0">
                <a:solidFill>
                  <a:srgbClr val="FFFFFF"/>
                </a:solidFill>
                <a:latin typeface="League Spartan"/>
                <a:sym typeface="League Spartan"/>
              </a:rPr>
              <a:t>Types of MH</a:t>
            </a:r>
            <a:endParaRPr lang="en-US" dirty="0"/>
          </a:p>
        </p:txBody>
      </p:sp>
      <p:sp>
        <p:nvSpPr>
          <p:cNvPr id="7" name="AutoShape 7">
            <a:extLst>
              <a:ext uri="{FF2B5EF4-FFF2-40B4-BE49-F238E27FC236}">
                <a16:creationId xmlns:a16="http://schemas.microsoft.com/office/drawing/2014/main" id="{2F84DE95-E6EB-83EA-4331-C5047A3159FE}"/>
              </a:ext>
            </a:extLst>
          </p:cNvPr>
          <p:cNvSpPr/>
          <p:nvPr/>
        </p:nvSpPr>
        <p:spPr>
          <a:xfrm>
            <a:off x="953191" y="1192215"/>
            <a:ext cx="2618740" cy="0"/>
          </a:xfrm>
          <a:prstGeom prst="line">
            <a:avLst/>
          </a:prstGeom>
          <a:ln w="38100" cap="flat">
            <a:solidFill>
              <a:schemeClr val="bg1"/>
            </a:solidFill>
            <a:prstDash val="solid"/>
            <a:headEnd type="none" w="sm" len="sm"/>
            <a:tailEnd type="none" w="sm" len="sm"/>
          </a:ln>
        </p:spPr>
        <p:txBody>
          <a:bodyPr/>
          <a:lstStyle/>
          <a:p>
            <a:endParaRPr lang="en-US"/>
          </a:p>
        </p:txBody>
      </p:sp>
      <p:sp>
        <p:nvSpPr>
          <p:cNvPr id="38" name="Freeform 38">
            <a:extLst>
              <a:ext uri="{FF2B5EF4-FFF2-40B4-BE49-F238E27FC236}">
                <a16:creationId xmlns:a16="http://schemas.microsoft.com/office/drawing/2014/main" id="{586669DA-6529-1CD5-2D26-B8D6335E7E3C}"/>
              </a:ext>
            </a:extLst>
          </p:cNvPr>
          <p:cNvSpPr/>
          <p:nvPr/>
        </p:nvSpPr>
        <p:spPr>
          <a:xfrm>
            <a:off x="16073474" y="568840"/>
            <a:ext cx="1768139" cy="993094"/>
          </a:xfrm>
          <a:custGeom>
            <a:avLst/>
            <a:gdLst/>
            <a:ahLst/>
            <a:cxnLst/>
            <a:rect l="l" t="t" r="r" b="b"/>
            <a:pathLst>
              <a:path w="1768139" h="993094">
                <a:moveTo>
                  <a:pt x="0" y="0"/>
                </a:moveTo>
                <a:lnTo>
                  <a:pt x="1768139" y="0"/>
                </a:lnTo>
                <a:lnTo>
                  <a:pt x="1768139" y="993094"/>
                </a:lnTo>
                <a:lnTo>
                  <a:pt x="0" y="99309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18AFA85F-9381-A1AD-B728-876D58EB7BA6}"/>
              </a:ext>
            </a:extLst>
          </p:cNvPr>
          <p:cNvSpPr/>
          <p:nvPr/>
        </p:nvSpPr>
        <p:spPr>
          <a:xfrm>
            <a:off x="62856" y="2077328"/>
            <a:ext cx="18072743" cy="80124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en-US" sz="2800" dirty="0">
              <a:solidFill>
                <a:srgbClr val="253761"/>
              </a:solidFill>
              <a:latin typeface="Poppins" panose="00000500000000000000" pitchFamily="2" charset="0"/>
              <a:cs typeface="Poppins" panose="00000500000000000000" pitchFamily="2" charset="0"/>
            </a:endParaRPr>
          </a:p>
          <a:p>
            <a:endParaRPr lang="en-US" sz="2800" dirty="0">
              <a:solidFill>
                <a:srgbClr val="253761"/>
              </a:solidFill>
              <a:latin typeface="Poppins" panose="00000500000000000000" pitchFamily="2" charset="0"/>
              <a:cs typeface="Poppins" panose="00000500000000000000" pitchFamily="2" charset="0"/>
            </a:endParaRPr>
          </a:p>
        </p:txBody>
      </p:sp>
      <p:pic>
        <p:nvPicPr>
          <p:cNvPr id="9" name="Picture 8" descr="A drawing of a house&#10;&#10;AI-generated content may be incorrect.">
            <a:extLst>
              <a:ext uri="{FF2B5EF4-FFF2-40B4-BE49-F238E27FC236}">
                <a16:creationId xmlns:a16="http://schemas.microsoft.com/office/drawing/2014/main" id="{04E29060-C074-1DEB-4741-2910503B4244}"/>
              </a:ext>
            </a:extLst>
          </p:cNvPr>
          <p:cNvPicPr>
            <a:picLocks noChangeAspect="1"/>
          </p:cNvPicPr>
          <p:nvPr/>
        </p:nvPicPr>
        <p:blipFill>
          <a:blip r:embed="rId4"/>
          <a:stretch>
            <a:fillRect/>
          </a:stretch>
        </p:blipFill>
        <p:spPr>
          <a:xfrm>
            <a:off x="398101" y="2431901"/>
            <a:ext cx="7730533" cy="6024591"/>
          </a:xfrm>
          <a:prstGeom prst="rect">
            <a:avLst/>
          </a:prstGeom>
        </p:spPr>
      </p:pic>
      <p:sp>
        <p:nvSpPr>
          <p:cNvPr id="2" name="TextBox 1">
            <a:extLst>
              <a:ext uri="{FF2B5EF4-FFF2-40B4-BE49-F238E27FC236}">
                <a16:creationId xmlns:a16="http://schemas.microsoft.com/office/drawing/2014/main" id="{42FACA07-5975-D2CF-1186-58B2BF0446D5}"/>
              </a:ext>
            </a:extLst>
          </p:cNvPr>
          <p:cNvSpPr txBox="1"/>
          <p:nvPr/>
        </p:nvSpPr>
        <p:spPr>
          <a:xfrm>
            <a:off x="10253382" y="2431676"/>
            <a:ext cx="5813612" cy="156966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dirty="0">
                <a:latin typeface="Sitka Text"/>
                <a:ea typeface="Calibri"/>
                <a:cs typeface="Calibri"/>
              </a:rPr>
              <a:t>Modular</a:t>
            </a:r>
            <a:endParaRPr lang="en-US" dirty="0"/>
          </a:p>
        </p:txBody>
      </p:sp>
      <p:pic>
        <p:nvPicPr>
          <p:cNvPr id="11" name="Picture 10" descr="A large warehouse with several wooden pallets&#10;&#10;AI-generated content may be incorrect.">
            <a:extLst>
              <a:ext uri="{FF2B5EF4-FFF2-40B4-BE49-F238E27FC236}">
                <a16:creationId xmlns:a16="http://schemas.microsoft.com/office/drawing/2014/main" id="{299590E5-10E0-9667-13E7-C5F6B2414CC2}"/>
              </a:ext>
            </a:extLst>
          </p:cNvPr>
          <p:cNvPicPr>
            <a:picLocks noChangeAspect="1"/>
          </p:cNvPicPr>
          <p:nvPr/>
        </p:nvPicPr>
        <p:blipFill>
          <a:blip r:embed="rId5"/>
          <a:stretch>
            <a:fillRect/>
          </a:stretch>
        </p:blipFill>
        <p:spPr>
          <a:xfrm>
            <a:off x="9297520" y="4382060"/>
            <a:ext cx="7671548" cy="4582086"/>
          </a:xfrm>
          <a:prstGeom prst="rect">
            <a:avLst/>
          </a:prstGeom>
        </p:spPr>
      </p:pic>
    </p:spTree>
    <p:extLst>
      <p:ext uri="{BB962C8B-B14F-4D97-AF65-F5344CB8AC3E}">
        <p14:creationId xmlns:p14="http://schemas.microsoft.com/office/powerpoint/2010/main" val="200976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AF2EAE3C8BC545A2E1550C264E967D" ma:contentTypeVersion="15" ma:contentTypeDescription="Create a new document." ma:contentTypeScope="" ma:versionID="6bb5259e80a26c888dc5c9d8d3fbd003">
  <xsd:schema xmlns:xsd="http://www.w3.org/2001/XMLSchema" xmlns:xs="http://www.w3.org/2001/XMLSchema" xmlns:p="http://schemas.microsoft.com/office/2006/metadata/properties" xmlns:ns2="10c782ab-1abe-40cb-9222-9d7c00ab1cd9" xmlns:ns3="4c86ca81-23ab-43bf-938d-a7ad71bc03c6" targetNamespace="http://schemas.microsoft.com/office/2006/metadata/properties" ma:root="true" ma:fieldsID="045b061ac5d12ceec83089b21917a598" ns2:_="" ns3:_="">
    <xsd:import namespace="10c782ab-1abe-40cb-9222-9d7c00ab1cd9"/>
    <xsd:import namespace="4c86ca81-23ab-43bf-938d-a7ad71bc03c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782ab-1abe-40cb-9222-9d7c00ab1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0216fe6-7a76-4c51-8e72-3b6a49de329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86ca81-23ab-43bf-938d-a7ad71bc03c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624ebc0-e4a2-4c17-b5ae-8606393515f9}" ma:internalName="TaxCatchAll" ma:showField="CatchAllData" ma:web="4c86ca81-23ab-43bf-938d-a7ad71bc03c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86ca81-23ab-43bf-938d-a7ad71bc03c6" xsi:nil="true"/>
    <lcf76f155ced4ddcb4097134ff3c332f xmlns="10c782ab-1abe-40cb-9222-9d7c00ab1c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ADBC27-DA78-4F55-8ED6-4680FB2161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782ab-1abe-40cb-9222-9d7c00ab1cd9"/>
    <ds:schemaRef ds:uri="4c86ca81-23ab-43bf-938d-a7ad71bc03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C323B6-EEA3-4A41-81E2-8B276599F96E}">
  <ds:schemaRefs>
    <ds:schemaRef ds:uri="http://schemas.microsoft.com/sharepoint/v3/contenttype/forms"/>
  </ds:schemaRefs>
</ds:datastoreItem>
</file>

<file path=customXml/itemProps3.xml><?xml version="1.0" encoding="utf-8"?>
<ds:datastoreItem xmlns:ds="http://schemas.openxmlformats.org/officeDocument/2006/customXml" ds:itemID="{9DB570D0-2CAB-4F96-B2DB-1A328DF0BB76}">
  <ds:schemaRefs>
    <ds:schemaRef ds:uri="http://schemas.microsoft.com/office/2006/documentManagement/types"/>
    <ds:schemaRef ds:uri="4c86ca81-23ab-43bf-938d-a7ad71bc03c6"/>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10c782ab-1abe-40cb-9222-9d7c00ab1cd9"/>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14145</TotalTime>
  <Words>519</Words>
  <Application>Microsoft Office PowerPoint</Application>
  <PresentationFormat>Custom</PresentationFormat>
  <Paragraphs>98</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 Presentation Template</dc:title>
  <dc:creator>Dan Gockel</dc:creator>
  <cp:lastModifiedBy>Alan Zholdubaev</cp:lastModifiedBy>
  <cp:revision>1627</cp:revision>
  <dcterms:created xsi:type="dcterms:W3CDTF">2006-08-16T00:00:00Z</dcterms:created>
  <dcterms:modified xsi:type="dcterms:W3CDTF">2026-01-06T02:19:46Z</dcterms:modified>
  <dc:identifier>DAGxYvwMXwM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0x0101003FAF2EAE3C8BC545A2E1550C264E967D</vt:lpwstr>
  </property>
  <property fmtid="{D5CDD505-2E9C-101B-9397-08002B2CF9AE}" pid="3" name="MediaServiceImageTags">
    <vt:lpwstr/>
  </property>
</Properties>
</file>