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79" r:id="rId3"/>
    <p:sldId id="299" r:id="rId4"/>
    <p:sldId id="308" r:id="rId5"/>
    <p:sldId id="306" r:id="rId6"/>
    <p:sldId id="307" r:id="rId7"/>
    <p:sldId id="310" r:id="rId8"/>
    <p:sldId id="311" r:id="rId9"/>
    <p:sldId id="309" r:id="rId10"/>
    <p:sldId id="312" r:id="rId11"/>
    <p:sldId id="313" r:id="rId12"/>
    <p:sldId id="314" r:id="rId13"/>
    <p:sldId id="316" r:id="rId14"/>
    <p:sldId id="315" r:id="rId15"/>
    <p:sldId id="317" r:id="rId16"/>
    <p:sldId id="318" r:id="rId17"/>
    <p:sldId id="319" r:id="rId18"/>
    <p:sldId id="320" r:id="rId19"/>
    <p:sldId id="321" r:id="rId20"/>
    <p:sldId id="322" r:id="rId21"/>
    <p:sldId id="323" r:id="rId22"/>
  </p:sldIdLst>
  <p:sldSz cx="18288000" cy="10287000"/>
  <p:notesSz cx="6858000" cy="9144000"/>
  <p:embeddedFontLst>
    <p:embeddedFont>
      <p:font typeface="League Spartan" panose="020B0604020202020204" charset="0"/>
      <p:regular r:id="rId25"/>
    </p:embeddedFont>
    <p:embeddedFont>
      <p:font typeface="Poppins" panose="000005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0B5150-97BB-E961-9C5B-A5BD1F9350F9}" name="Dan Gockel" initials="DG" userId="S::dan.gockel@designwarealty.com::0f5c28cb-f5f6-4392-85ea-35d46eb65b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61"/>
    <a:srgbClr val="F8F8F8"/>
    <a:srgbClr val="E3E6E0"/>
    <a:srgbClr val="1A0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5" d="100"/>
          <a:sy n="65" d="100"/>
        </p:scale>
        <p:origin x="1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1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5A7243-235D-9009-E5BB-36F403F172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A28895-57F5-44E5-4709-A662873E57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7CBC0-0147-4DCF-B27D-15F485B19B16}" type="datetimeFigureOut">
              <a:rPr lang="en-US" smtClean="0"/>
              <a:t>11/17/2025</a:t>
            </a:fld>
            <a:endParaRPr lang="en-US"/>
          </a:p>
        </p:txBody>
      </p:sp>
      <p:sp>
        <p:nvSpPr>
          <p:cNvPr id="4" name="Footer Placeholder 3">
            <a:extLst>
              <a:ext uri="{FF2B5EF4-FFF2-40B4-BE49-F238E27FC236}">
                <a16:creationId xmlns:a16="http://schemas.microsoft.com/office/drawing/2014/main" id="{C25E1AFD-BA17-22DE-DE57-E1F945D92F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E2951E-8EC7-94C8-2ABA-81B9A68AD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9BD9BB-C59E-4BE3-A75A-185A8119C2F7}" type="slidenum">
              <a:rPr lang="en-US" smtClean="0"/>
              <a:t>‹#›</a:t>
            </a:fld>
            <a:endParaRPr lang="en-US"/>
          </a:p>
        </p:txBody>
      </p:sp>
    </p:spTree>
    <p:extLst>
      <p:ext uri="{BB962C8B-B14F-4D97-AF65-F5344CB8AC3E}">
        <p14:creationId xmlns:p14="http://schemas.microsoft.com/office/powerpoint/2010/main" val="3353730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0983-0380-C81E-0F34-3943CEE9E8F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4F1E41-B872-73BB-CB1A-58E394B59CB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68A7B06-E9BD-EBAA-81F4-81A8CCB093D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E80DB17-98C1-0E89-2620-6623536DB53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DA7E6FE-883A-1A13-C71B-4F267D549E6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85F0EA26-6847-18D7-9049-620069D24CF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D9D562E-8B99-8C06-D131-B817CE763B8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8028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2782D-D8CD-6331-3729-8DB7DCE4201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60B105-7817-AAAA-213F-DB373C60F81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F5DE347-97F5-58CD-AF12-4D85BB50833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2D89BE6-04D2-F8A8-A6A0-A4BB7B7C43F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0DD18DE-1CA9-7721-A060-A14EB12AC55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7D82BDF3-3052-D789-A69F-EFFE48C2CAC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6622556-AC16-1CD1-8CC8-72E812F9672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3886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49B0-F150-5E5B-FC75-70159DEC241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C47C4-C2B5-5DE3-D77C-21C5E17ADC3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E791BD8-6557-274B-08CC-1AF7843ACCE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003EECE-0379-4DBE-4D94-59156685274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16418AD-99A2-4276-18BF-5085959CD9D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B7A729E3-3FDB-B212-9957-3E9911BD4E4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BD7248F-72E6-4AA2-F56F-80B906E8855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6015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9B79-D36A-903A-083C-57EA64869B4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D29F01-2433-22F4-69CF-8296E9EB380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6A9BB4F-C9E9-7D7B-427B-92FA67ADDC5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D760F72-4CD2-9AE2-044F-986375C5E0E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FEF12DC-2B1E-7C70-F91A-52CA2D7D102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7873A4A4-A6AD-9E32-AE2E-42B01D52AE7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1C2B0E9-CAB9-3C0A-CD58-1C574BFC71E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1759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75D1-5B10-0B54-D6BC-30178EC475C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3B2B36-68E5-0B89-5585-E16D35A32C7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A0927E2-7BCA-F5CB-AAF6-9FAAB8C16C1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155C883-35E9-5AFC-0AA0-FDD79F15226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410F181-7506-9B6D-A453-1804896103C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4B4790BF-97DD-F1C6-2C4B-AB830B57352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B27DC22-1779-5AEB-05E2-B36BF59C2EB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02494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DC2E-7CCD-4ECF-EE81-7921CADA4AC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B1A12-6265-442F-453D-6E9B841C3F8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9A52404-EE36-7123-A517-EB21B69B80C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74EFDDB-BBDF-51E8-AB17-1849E9E04BC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0305525-8DD8-9CD1-77A3-068F5E92923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A7C6182-8938-BF04-508F-49D2E257BEC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EE728B7-7400-4DCB-EE82-7F0FD6341FD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5227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053E2-0EDB-8D1C-0056-95061B06060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5CF347-43E8-615C-696E-BED99DDFFD8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E5A14AB-01E6-E01C-80B2-45F58168B7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1E4F3F6-7479-B3C8-8873-8314505E7DE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2F42063-EF72-CEAF-F139-3ADA8C1FBA7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8BB93486-BEA1-F330-0C13-340CD3471BA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ED90AB2-953E-57A2-A245-F6BA18A59D9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459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8A268-E787-058E-D390-4A1E3A717C9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D39E31-D127-C275-1E66-D3B7C8BDE7E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288ACA7-2FC2-1004-3098-A3CDE13EAD6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3E517CD-E0BA-8412-8E2D-9BAE08ECF96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7201F51-0277-3EAA-B2DF-19C112064F8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CBD8FA27-E1C3-2D94-4DD9-0A2FD69B8D2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13B1030-2859-18A3-5F40-B3565C474B4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580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0AB3B-BC0F-041B-DB84-074D3A02BC6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5DFD48-51C8-D88E-0A58-2ABDAB300D3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0317B3F-D02E-B9BD-3B59-77DBCEC6D51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E1DED21-F0A2-6F90-140A-A66A0E8226A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4C1E0F4-4C58-76A9-4902-47850CC1D80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3E2A905-A4DF-D030-777F-692332C2C78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5C1F464-C84B-15BF-6851-3724DD82D44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5562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4C1C1-30D8-FF84-C2B0-BE3DA451AB5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7B5FC-0E87-595A-A4F6-4BF8B34D31F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455BF7F-9221-D023-60F1-44FA8727ABD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6D49783-99FC-3367-3C35-471C9B3E434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709D506-9B75-07F6-190D-723777EE89C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1A845C0A-86C0-7B34-FDA5-EAED2F74ED5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623336C-DC77-3E34-6457-FDC77F61062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2278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5711-42DD-15CB-C434-222F1BA0A28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D1E32-4922-2808-4456-10A9E0A0468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D51B802-BDDC-51F0-ABF6-985C586B5AB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BCC95D8-3BB6-CA37-2F75-1FA45A43CF4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452B5D1-8A2C-B9B0-78CE-8C9FE7D3E8B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20570C9-B3C8-01B7-1864-85AE19437AE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03C2ED8-F737-FF45-F139-EF224C7F32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14773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48CE-208A-1817-E7CF-76873362174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11ED17-336C-08C6-2C08-7702E1613B5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E8D53AF-AA0F-C43E-7314-9C69DE24D65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3E67D32-B190-D57F-015D-C121A2FE2C3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682B5C2-FF57-AC6B-EDC3-44304738D9D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A0CB8343-100D-32B0-5CD4-7AA28C326BC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41815B0-F510-0776-8B5C-7DBC78AE34F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9905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725F-1FAA-4B9D-8258-52BA99E632B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6D5134-4150-53CD-B1C8-37281D049C3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7727A8A-4FBB-5995-A881-529A8ADEB63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685A6B7-064D-A93E-EBE0-0C6A2180226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B9E5823-20E1-8195-A0BF-026077C35D1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7E883B6-1863-8605-8100-6EB52713620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97F1A6B-0A4C-DBE0-1A88-C8A091ECE21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239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9614-418B-3F0A-942E-B33BFA8B06E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CD0F88-5607-49D2-A6B4-ABAABFF6B1D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0306CE5-7C17-D4AE-BE4A-C357D03B61C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79B1A21-8FB2-E70D-C00A-55E45229E05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1154DD6-FDC3-F3EC-1AB9-A9F22A86744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765A194E-F0D4-4E72-533B-1F8A9963986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2F02D90-DD3F-0E3D-3868-14E9DCFBA78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1960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94F85-7C1B-77D6-B58A-91B6A9A6BE8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98C173-463E-90C6-00ED-7B748B9B936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7239684-305D-A656-916B-B30CFD3F5FE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AB3EA9B-1725-D305-9736-4CA53CA526C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D57677A-3E4E-8296-B341-CB44F639523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9BD39EAE-3F9D-BBBE-4D4F-9A83C32A4E3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B94F342-A732-9607-73AE-E630282BC36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3101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B182E-11A7-99FE-1929-49D933A3C82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843803-506A-4F1D-9093-0A42937A8CD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2B6CEFC-3E7F-27D3-A13F-AE071F58187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EEF4B08-065A-5C3E-9B20-1582D798466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8F421EF-6ADF-5988-22AA-D0AEC8BCA58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E7DB631-6B8F-3634-FDE3-FDCF4C7BB21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EDA3F10-484B-5DC3-19F9-D1081B69EA1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0966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7B42-57B1-1674-5C20-C847E49A195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3F5143-1F7A-2772-35EA-28D42B8E366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5228FD6-DAFE-7324-3C97-504AAD3BC6F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634CD02-DE9A-AADE-5865-98285CEAD50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5330A85-87EB-F746-9D8A-2C504A60EBB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0CD2803-93B9-9610-34AD-27495518539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3DB0294-CAAB-55F1-052D-12339F79282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5326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68B55-2D50-8B4D-E71C-F3F2B79EE07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0B9AA-6261-78C1-41F2-FF3A8733766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778477D-65E8-C08B-01CE-766B1FBAA1F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864C151-A575-160F-6BAC-4894439B809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1B647B8-CFD5-20AB-B5B7-2FF1582D632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CD9611E-129F-69AB-D6E3-056F31CE784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98AD49D-EE9E-BB75-D3CC-EBC348F3B0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1989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18A95-02B1-4ECB-B1CA-9F6CFB76AD5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B268F6-7584-C392-2A4F-5BE8C3309E5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AA98533-F1CA-4385-9A32-29F157175BA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D630060-437C-445F-A3B1-E10124F4A39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55E56A2-5EA2-C18A-DABD-89FA3328358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3F629413-B43C-88FB-C156-B1E2F003023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43526D1-DE72-48B5-B878-0D4FEDC60DD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1475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F0D8-1128-23EF-B4CB-AB5ADEFD81D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EFF49-113A-2AFD-ED58-713F4FE6F9B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7841E4D-537C-4651-DA41-0F9DB0FF780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DED0C2A-57E2-527A-78D6-83BFECAA390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3D28F41-0276-A8CB-E54E-012890A3409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66C2AE1F-A99A-CBB6-81DE-17CF1E8E355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061596C-FA2C-8059-60FB-32B8FDBA615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1481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980500" y="976500"/>
            <a:ext cx="12454200" cy="8181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2000"/>
            </a:lvl1pPr>
            <a:lvl2pPr lvl="1" rtl="0">
              <a:spcBef>
                <a:spcPts val="0"/>
              </a:spcBef>
              <a:spcAft>
                <a:spcPts val="0"/>
              </a:spcAft>
              <a:buSzPts val="6000"/>
              <a:buNone/>
              <a:defRPr sz="12000"/>
            </a:lvl2pPr>
            <a:lvl3pPr lvl="2" rtl="0">
              <a:spcBef>
                <a:spcPts val="0"/>
              </a:spcBef>
              <a:spcAft>
                <a:spcPts val="0"/>
              </a:spcAft>
              <a:buSzPts val="6000"/>
              <a:buNone/>
              <a:defRPr sz="12000"/>
            </a:lvl3pPr>
            <a:lvl4pPr lvl="3" rtl="0">
              <a:spcBef>
                <a:spcPts val="0"/>
              </a:spcBef>
              <a:spcAft>
                <a:spcPts val="0"/>
              </a:spcAft>
              <a:buSzPts val="6000"/>
              <a:buNone/>
              <a:defRPr sz="12000"/>
            </a:lvl4pPr>
            <a:lvl5pPr lvl="4" rtl="0">
              <a:spcBef>
                <a:spcPts val="0"/>
              </a:spcBef>
              <a:spcAft>
                <a:spcPts val="0"/>
              </a:spcAft>
              <a:buSzPts val="6000"/>
              <a:buNone/>
              <a:defRPr sz="12000"/>
            </a:lvl5pPr>
            <a:lvl6pPr lvl="5" rtl="0">
              <a:spcBef>
                <a:spcPts val="0"/>
              </a:spcBef>
              <a:spcAft>
                <a:spcPts val="0"/>
              </a:spcAft>
              <a:buSzPts val="6000"/>
              <a:buNone/>
              <a:defRPr sz="12000"/>
            </a:lvl6pPr>
            <a:lvl7pPr lvl="6" rtl="0">
              <a:spcBef>
                <a:spcPts val="0"/>
              </a:spcBef>
              <a:spcAft>
                <a:spcPts val="0"/>
              </a:spcAft>
              <a:buSzPts val="6000"/>
              <a:buNone/>
              <a:defRPr sz="12000"/>
            </a:lvl7pPr>
            <a:lvl8pPr lvl="7" rtl="0">
              <a:spcBef>
                <a:spcPts val="0"/>
              </a:spcBef>
              <a:spcAft>
                <a:spcPts val="0"/>
              </a:spcAft>
              <a:buSzPts val="6000"/>
              <a:buNone/>
              <a:defRPr sz="12000"/>
            </a:lvl8pPr>
            <a:lvl9pPr lvl="8" rtl="0">
              <a:spcBef>
                <a:spcPts val="0"/>
              </a:spcBef>
              <a:spcAft>
                <a:spcPts val="0"/>
              </a:spcAft>
              <a:buSzPts val="6000"/>
              <a:buNone/>
              <a:defRPr sz="12000"/>
            </a:lvl9pPr>
          </a:lstStyle>
          <a:p>
            <a:endParaRPr/>
          </a:p>
        </p:txBody>
      </p:sp>
      <p:sp>
        <p:nvSpPr>
          <p:cNvPr id="44" name="Google Shape;44;p8"/>
          <p:cNvSpPr txBox="1">
            <a:spLocks noGrp="1"/>
          </p:cNvSpPr>
          <p:nvPr>
            <p:ph type="sldNum" idx="12"/>
          </p:nvPr>
        </p:nvSpPr>
        <p:spPr>
          <a:xfrm>
            <a:off x="17047082" y="9391246"/>
            <a:ext cx="1097400" cy="78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21479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DE1D5B29-D536-C329-8F76-B6CF65796FCC}"/>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5CE2C477-5F6D-583E-660C-64D5A6366AA8}"/>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6F8F07CC-9778-370D-05A5-114047818997}"/>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421ED001-BC06-F770-7E4E-69BA5C6D9BEA}"/>
              </a:ext>
            </a:extLst>
          </p:cNvPr>
          <p:cNvPicPr>
            <a:picLocks noChangeAspect="1"/>
          </p:cNvPicPr>
          <p:nvPr userDrawn="1"/>
        </p:nvPicPr>
        <p:blipFill>
          <a:blip r:embed="rId2"/>
          <a:stretch>
            <a:fillRect/>
          </a:stretch>
        </p:blipFill>
        <p:spPr>
          <a:xfrm>
            <a:off x="2708" y="0"/>
            <a:ext cx="18282583" cy="10287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3B2DAADB-01A2-FB2C-A966-CF03907815DA}"/>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l="-20312" r="-20312"/>
            </a:stretch>
          </a:blipFill>
        </p:spPr>
        <p:txBody>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a:p>
        </p:txBody>
      </p:sp>
      <p:grpSp>
        <p:nvGrpSpPr>
          <p:cNvPr id="3" name="Group 3"/>
          <p:cNvGrpSpPr/>
          <p:nvPr/>
        </p:nvGrpSpPr>
        <p:grpSpPr>
          <a:xfrm>
            <a:off x="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203864"/>
            </a:solidFill>
          </p:spPr>
          <p:txBody>
            <a:bodyPr/>
            <a:lstStyle/>
            <a:p>
              <a:endParaRPr lang="en-US"/>
            </a:p>
          </p:txBody>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3648322" y="6619906"/>
            <a:ext cx="9687995" cy="20505"/>
          </a:xfrm>
          <a:prstGeom prst="line">
            <a:avLst/>
          </a:prstGeom>
          <a:ln w="38100" cap="flat">
            <a:solidFill>
              <a:srgbClr val="253761"/>
            </a:solidFill>
            <a:prstDash val="solid"/>
            <a:headEnd type="none" w="sm" len="sm"/>
            <a:tailEnd type="none" w="sm" len="sm"/>
          </a:ln>
        </p:spPr>
        <p:txBody>
          <a:bodyPr/>
          <a:lstStyle/>
          <a:p>
            <a:endParaRPr lang="en-US"/>
          </a:p>
        </p:txBody>
      </p:sp>
      <p:sp>
        <p:nvSpPr>
          <p:cNvPr id="7" name="Freeform 7"/>
          <p:cNvSpPr/>
          <p:nvPr/>
        </p:nvSpPr>
        <p:spPr>
          <a:xfrm>
            <a:off x="13763158" y="3873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3648322" y="1449483"/>
            <a:ext cx="3544018" cy="1990535"/>
          </a:xfrm>
          <a:custGeom>
            <a:avLst/>
            <a:gdLst/>
            <a:ahLst/>
            <a:cxnLst/>
            <a:rect l="l" t="t" r="r" b="b"/>
            <a:pathLst>
              <a:path w="3544018" h="1990535">
                <a:moveTo>
                  <a:pt x="0" y="0"/>
                </a:moveTo>
                <a:lnTo>
                  <a:pt x="3544017" y="0"/>
                </a:lnTo>
                <a:lnTo>
                  <a:pt x="3544017" y="1990534"/>
                </a:lnTo>
                <a:lnTo>
                  <a:pt x="0" y="1990534"/>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3648322" y="3920302"/>
            <a:ext cx="8772278" cy="1374094"/>
          </a:xfrm>
          <a:prstGeom prst="rect">
            <a:avLst/>
          </a:prstGeom>
        </p:spPr>
        <p:txBody>
          <a:bodyPr wrap="square" lIns="0" tIns="0" rIns="0" bIns="0" rtlCol="0" anchor="t">
            <a:spAutoFit/>
          </a:bodyPr>
          <a:lstStyle/>
          <a:p>
            <a:pPr>
              <a:lnSpc>
                <a:spcPts val="11265"/>
              </a:lnSpc>
              <a:spcBef>
                <a:spcPct val="0"/>
              </a:spcBef>
            </a:pPr>
            <a:r>
              <a:rPr lang="en-US" sz="8000" b="1" dirty="0">
                <a:solidFill>
                  <a:srgbClr val="203864"/>
                </a:solidFill>
                <a:latin typeface="Poppins" panose="00000500000000000000" pitchFamily="2" charset="0"/>
                <a:ea typeface="Lato Bold"/>
                <a:cs typeface="Poppins" panose="00000500000000000000" pitchFamily="2" charset="0"/>
              </a:rPr>
              <a:t>DR University</a:t>
            </a:r>
          </a:p>
        </p:txBody>
      </p:sp>
      <p:sp>
        <p:nvSpPr>
          <p:cNvPr id="10" name="TextBox 10"/>
          <p:cNvSpPr txBox="1"/>
          <p:nvPr/>
        </p:nvSpPr>
        <p:spPr>
          <a:xfrm>
            <a:off x="3648322" y="5143500"/>
            <a:ext cx="12864388" cy="1387303"/>
          </a:xfrm>
          <a:prstGeom prst="rect">
            <a:avLst/>
          </a:prstGeom>
        </p:spPr>
        <p:txBody>
          <a:bodyPr lIns="0" tIns="0" rIns="0" bIns="0" rtlCol="0" anchor="t">
            <a:spAutoFit/>
          </a:bodyPr>
          <a:lstStyle/>
          <a:p>
            <a:pPr>
              <a:lnSpc>
                <a:spcPts val="11383"/>
              </a:lnSpc>
              <a:spcBef>
                <a:spcPct val="0"/>
              </a:spcBef>
            </a:pPr>
            <a:r>
              <a:rPr lang="en-US" sz="8100" dirty="0">
                <a:solidFill>
                  <a:srgbClr val="253761"/>
                </a:solidFill>
                <a:latin typeface="Poppins" panose="00000500000000000000" pitchFamily="2" charset="0"/>
                <a:ea typeface="Lato Bold"/>
                <a:cs typeface="Poppins" panose="00000500000000000000" pitchFamily="2" charset="0"/>
                <a:sym typeface="League Spartan"/>
              </a:rPr>
              <a:t>Zillow Calls!</a:t>
            </a:r>
            <a:endParaRPr lang="en-US" dirty="0">
              <a:latin typeface="Poppins" panose="00000500000000000000" pitchFamily="2" charset="0"/>
              <a:cs typeface="Poppins" panose="00000500000000000000" pitchFamily="2" charset="0"/>
            </a:endParaRPr>
          </a:p>
        </p:txBody>
      </p:sp>
      <p:sp>
        <p:nvSpPr>
          <p:cNvPr id="11" name="TextBox 11"/>
          <p:cNvSpPr txBox="1"/>
          <p:nvPr/>
        </p:nvSpPr>
        <p:spPr>
          <a:xfrm>
            <a:off x="3648322" y="6961801"/>
            <a:ext cx="10444876" cy="1024255"/>
          </a:xfrm>
          <a:prstGeom prst="rect">
            <a:avLst/>
          </a:prstGeom>
        </p:spPr>
        <p:txBody>
          <a:bodyPr lIns="0" tIns="0" rIns="0" bIns="0" rtlCol="0" anchor="t">
            <a:spAutoFit/>
          </a:bodyPr>
          <a:lstStyle/>
          <a:p>
            <a:pPr>
              <a:lnSpc>
                <a:spcPts val="4079"/>
              </a:lnSpc>
              <a:spcBef>
                <a:spcPct val="0"/>
              </a:spcBef>
            </a:pPr>
            <a:r>
              <a:rPr lang="en-US" sz="2900" b="1" dirty="0">
                <a:latin typeface="Poppins"/>
                <a:cs typeface="Poppins"/>
              </a:rPr>
              <a:t>November 2025</a:t>
            </a:r>
          </a:p>
          <a:p>
            <a:pPr>
              <a:lnSpc>
                <a:spcPts val="4079"/>
              </a:lnSpc>
              <a:spcBef>
                <a:spcPct val="0"/>
              </a:spcBef>
            </a:pPr>
            <a:r>
              <a:rPr lang="en-US" sz="2900" b="1" dirty="0">
                <a:latin typeface="Poppins"/>
                <a:cs typeface="Poppins"/>
              </a:rPr>
              <a:t>Presented by Sarah Wilhite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D60B-D69A-DBFF-113F-99649280004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14BCF06-AAFA-F951-AE3A-D05EFAB1DEA0}"/>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5730FF6C-2C72-97B1-D93F-61EF4F01C101}"/>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F64BFFD6-D686-0216-630F-81F16D6C5F4A}"/>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62C552B4-6A7E-57B1-C371-E16141F957F1}"/>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4-Point System</a:t>
            </a:r>
            <a:endParaRPr lang="en-US" dirty="0"/>
          </a:p>
        </p:txBody>
      </p:sp>
      <p:sp>
        <p:nvSpPr>
          <p:cNvPr id="7" name="AutoShape 7">
            <a:extLst>
              <a:ext uri="{FF2B5EF4-FFF2-40B4-BE49-F238E27FC236}">
                <a16:creationId xmlns:a16="http://schemas.microsoft.com/office/drawing/2014/main" id="{215CF0F4-3656-0B6A-0831-7671C9475DDA}"/>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930B0DC5-8EB1-4BE5-B972-6ECF9EF4AC71}"/>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3AC5AA45-9070-E36A-DE36-707E09355A0E}"/>
              </a:ext>
            </a:extLst>
          </p:cNvPr>
          <p:cNvSpPr/>
          <p:nvPr/>
        </p:nvSpPr>
        <p:spPr>
          <a:xfrm>
            <a:off x="948121" y="1931653"/>
            <a:ext cx="15891420" cy="26529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6CC9334-4A90-7A8F-DF5D-6DD36D73DD9D}"/>
              </a:ext>
            </a:extLst>
          </p:cNvPr>
          <p:cNvSpPr txBox="1"/>
          <p:nvPr/>
        </p:nvSpPr>
        <p:spPr>
          <a:xfrm>
            <a:off x="1409700" y="2168594"/>
            <a:ext cx="15429840" cy="2416046"/>
          </a:xfrm>
          <a:prstGeom prst="rect">
            <a:avLst/>
          </a:prstGeom>
          <a:noFill/>
        </p:spPr>
        <p:txBody>
          <a:bodyPr wrap="square">
            <a:spAutoFit/>
          </a:bodyPr>
          <a:lstStyle/>
          <a:p>
            <a:pPr>
              <a:spcAft>
                <a:spcPts val="600"/>
              </a:spcAft>
            </a:pPr>
            <a:r>
              <a:rPr lang="en-US" sz="3200" b="1" dirty="0">
                <a:solidFill>
                  <a:srgbClr val="253761"/>
                </a:solidFill>
                <a:latin typeface="Poppins" panose="00000500000000000000" pitchFamily="2" charset="0"/>
                <a:cs typeface="Poppins" panose="00000500000000000000" pitchFamily="2" charset="0"/>
              </a:rPr>
              <a:t>“What if I don’t know the answer to a question”</a:t>
            </a:r>
          </a:p>
          <a:p>
            <a:endParaRPr lang="en-US" dirty="0">
              <a:latin typeface="Poppins" panose="00000500000000000000" pitchFamily="2" charset="0"/>
              <a:cs typeface="Poppins" panose="00000500000000000000" pitchFamily="2" charset="0"/>
            </a:endParaRPr>
          </a:p>
          <a:p>
            <a:r>
              <a:rPr lang="en-US" sz="2400" dirty="0">
                <a:solidFill>
                  <a:srgbClr val="253761"/>
                </a:solidFill>
                <a:latin typeface="Poppins" panose="00000500000000000000" pitchFamily="2" charset="0"/>
                <a:cs typeface="Poppins" panose="00000500000000000000" pitchFamily="2" charset="0"/>
              </a:rPr>
              <a:t>Don’t worry! No agent knows everything.</a:t>
            </a:r>
          </a:p>
          <a:p>
            <a:endParaRPr lang="en-US" sz="2400" dirty="0">
              <a:solidFill>
                <a:srgbClr val="253761"/>
              </a:solidFill>
              <a:latin typeface="Poppins" panose="00000500000000000000" pitchFamily="2" charset="0"/>
              <a:cs typeface="Poppins" panose="00000500000000000000" pitchFamily="2" charset="0"/>
            </a:endParaRPr>
          </a:p>
          <a:p>
            <a:r>
              <a:rPr lang="en-US" sz="2400" dirty="0">
                <a:solidFill>
                  <a:srgbClr val="253761"/>
                </a:solidFill>
                <a:latin typeface="Poppins" panose="00000500000000000000" pitchFamily="2" charset="0"/>
                <a:cs typeface="Poppins" panose="00000500000000000000" pitchFamily="2" charset="0"/>
              </a:rPr>
              <a:t>We have a 4 point system, that works every time to keep the conversation going and you showcasing your skill. </a:t>
            </a:r>
            <a:endParaRPr lang="en-US" sz="4000" dirty="0">
              <a:solidFill>
                <a:srgbClr val="253761"/>
              </a:solidFill>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9DC080F1-85DD-FE3E-4ECC-5ABB24B0F7A3}"/>
              </a:ext>
            </a:extLst>
          </p:cNvPr>
          <p:cNvSpPr/>
          <p:nvPr/>
        </p:nvSpPr>
        <p:spPr>
          <a:xfrm>
            <a:off x="948120" y="5829301"/>
            <a:ext cx="3623880" cy="2289106"/>
          </a:xfrm>
          <a:prstGeom prst="rect">
            <a:avLst/>
          </a:prstGeom>
          <a:solidFill>
            <a:schemeClr val="bg1"/>
          </a:solidFill>
          <a:ln w="38100">
            <a:solidFill>
              <a:srgbClr val="253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761"/>
                </a:solidFill>
                <a:latin typeface="Poppins" panose="00000500000000000000" pitchFamily="2" charset="0"/>
                <a:cs typeface="Poppins" panose="00000500000000000000" pitchFamily="2" charset="0"/>
              </a:rPr>
              <a:t>Admit confidently you don’t know</a:t>
            </a:r>
          </a:p>
        </p:txBody>
      </p:sp>
      <p:sp>
        <p:nvSpPr>
          <p:cNvPr id="14" name="Rectangle 13">
            <a:extLst>
              <a:ext uri="{FF2B5EF4-FFF2-40B4-BE49-F238E27FC236}">
                <a16:creationId xmlns:a16="http://schemas.microsoft.com/office/drawing/2014/main" id="{047277CB-C26B-1448-2526-F86B111A3A1F}"/>
              </a:ext>
            </a:extLst>
          </p:cNvPr>
          <p:cNvSpPr/>
          <p:nvPr/>
        </p:nvSpPr>
        <p:spPr>
          <a:xfrm>
            <a:off x="935830" y="8115300"/>
            <a:ext cx="3636170" cy="1754560"/>
          </a:xfrm>
          <a:prstGeom prst="rect">
            <a:avLst/>
          </a:prstGeom>
          <a:solidFill>
            <a:srgbClr val="25376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oppins" panose="00000500000000000000" pitchFamily="2" charset="0"/>
                <a:cs typeface="Poppins" panose="00000500000000000000" pitchFamily="2" charset="0"/>
              </a:rPr>
              <a:t>“I don’t know”</a:t>
            </a:r>
          </a:p>
        </p:txBody>
      </p:sp>
      <p:sp>
        <p:nvSpPr>
          <p:cNvPr id="18" name="Rectangle 17">
            <a:extLst>
              <a:ext uri="{FF2B5EF4-FFF2-40B4-BE49-F238E27FC236}">
                <a16:creationId xmlns:a16="http://schemas.microsoft.com/office/drawing/2014/main" id="{E0BF3494-41EC-EA88-A089-F41E1F9141D3}"/>
              </a:ext>
            </a:extLst>
          </p:cNvPr>
          <p:cNvSpPr/>
          <p:nvPr/>
        </p:nvSpPr>
        <p:spPr>
          <a:xfrm>
            <a:off x="5029200" y="5829301"/>
            <a:ext cx="3623880" cy="2289106"/>
          </a:xfrm>
          <a:prstGeom prst="rect">
            <a:avLst/>
          </a:prstGeom>
          <a:solidFill>
            <a:schemeClr val="bg1"/>
          </a:solidFill>
          <a:ln w="38100">
            <a:solidFill>
              <a:srgbClr val="253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761"/>
                </a:solidFill>
                <a:latin typeface="Poppins" panose="00000500000000000000" pitchFamily="2" charset="0"/>
                <a:cs typeface="Poppins" panose="00000500000000000000" pitchFamily="2" charset="0"/>
              </a:rPr>
              <a:t>Confirm you will see what you can find out</a:t>
            </a:r>
          </a:p>
        </p:txBody>
      </p:sp>
      <p:sp>
        <p:nvSpPr>
          <p:cNvPr id="19" name="Rectangle 18">
            <a:extLst>
              <a:ext uri="{FF2B5EF4-FFF2-40B4-BE49-F238E27FC236}">
                <a16:creationId xmlns:a16="http://schemas.microsoft.com/office/drawing/2014/main" id="{8A08760C-F441-9E05-0124-49A95F4C6A58}"/>
              </a:ext>
            </a:extLst>
          </p:cNvPr>
          <p:cNvSpPr/>
          <p:nvPr/>
        </p:nvSpPr>
        <p:spPr>
          <a:xfrm>
            <a:off x="5016910" y="8115300"/>
            <a:ext cx="3636170" cy="1754560"/>
          </a:xfrm>
          <a:prstGeom prst="rect">
            <a:avLst/>
          </a:prstGeom>
          <a:solidFill>
            <a:srgbClr val="25376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oppins" panose="00000500000000000000" pitchFamily="2" charset="0"/>
                <a:cs typeface="Poppins" panose="00000500000000000000" pitchFamily="2" charset="0"/>
              </a:rPr>
              <a:t>“I’ll see what I can find”, or</a:t>
            </a:r>
          </a:p>
          <a:p>
            <a:pPr algn="ctr"/>
            <a:r>
              <a:rPr lang="en-US" sz="2400" b="1" dirty="0">
                <a:solidFill>
                  <a:schemeClr val="bg1"/>
                </a:solidFill>
                <a:latin typeface="Poppins" panose="00000500000000000000" pitchFamily="2" charset="0"/>
                <a:cs typeface="Poppins" panose="00000500000000000000" pitchFamily="2" charset="0"/>
              </a:rPr>
              <a:t>“I’ll track that down!”</a:t>
            </a:r>
          </a:p>
        </p:txBody>
      </p:sp>
      <p:sp>
        <p:nvSpPr>
          <p:cNvPr id="20" name="Rectangle 19">
            <a:extLst>
              <a:ext uri="{FF2B5EF4-FFF2-40B4-BE49-F238E27FC236}">
                <a16:creationId xmlns:a16="http://schemas.microsoft.com/office/drawing/2014/main" id="{D22F95F0-42B4-5183-62FB-A9A87AF1C89A}"/>
              </a:ext>
            </a:extLst>
          </p:cNvPr>
          <p:cNvSpPr/>
          <p:nvPr/>
        </p:nvSpPr>
        <p:spPr>
          <a:xfrm>
            <a:off x="9110280" y="5829301"/>
            <a:ext cx="3623880" cy="2289106"/>
          </a:xfrm>
          <a:prstGeom prst="rect">
            <a:avLst/>
          </a:prstGeom>
          <a:solidFill>
            <a:schemeClr val="bg1"/>
          </a:solidFill>
          <a:ln w="38100">
            <a:solidFill>
              <a:srgbClr val="253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761"/>
                </a:solidFill>
                <a:latin typeface="Poppins" panose="00000500000000000000" pitchFamily="2" charset="0"/>
                <a:cs typeface="Poppins" panose="00000500000000000000" pitchFamily="2" charset="0"/>
              </a:rPr>
              <a:t>Showcase your knowledge!</a:t>
            </a:r>
          </a:p>
        </p:txBody>
      </p:sp>
      <p:sp>
        <p:nvSpPr>
          <p:cNvPr id="21" name="Rectangle 20">
            <a:extLst>
              <a:ext uri="{FF2B5EF4-FFF2-40B4-BE49-F238E27FC236}">
                <a16:creationId xmlns:a16="http://schemas.microsoft.com/office/drawing/2014/main" id="{FBFF9BA5-D86D-3B0E-378F-85BD857C03EE}"/>
              </a:ext>
            </a:extLst>
          </p:cNvPr>
          <p:cNvSpPr/>
          <p:nvPr/>
        </p:nvSpPr>
        <p:spPr>
          <a:xfrm>
            <a:off x="9097990" y="8115300"/>
            <a:ext cx="3636170" cy="1754560"/>
          </a:xfrm>
          <a:prstGeom prst="rect">
            <a:avLst/>
          </a:prstGeom>
          <a:solidFill>
            <a:srgbClr val="25376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oppins" panose="00000500000000000000" pitchFamily="2" charset="0"/>
                <a:cs typeface="Poppins" panose="00000500000000000000" pitchFamily="2" charset="0"/>
              </a:rPr>
              <a:t>“In my experience…”</a:t>
            </a:r>
          </a:p>
        </p:txBody>
      </p:sp>
      <p:sp>
        <p:nvSpPr>
          <p:cNvPr id="22" name="Rectangle 21">
            <a:extLst>
              <a:ext uri="{FF2B5EF4-FFF2-40B4-BE49-F238E27FC236}">
                <a16:creationId xmlns:a16="http://schemas.microsoft.com/office/drawing/2014/main" id="{0AE47C29-463B-0E6D-644E-9BBA51EB9022}"/>
              </a:ext>
            </a:extLst>
          </p:cNvPr>
          <p:cNvSpPr/>
          <p:nvPr/>
        </p:nvSpPr>
        <p:spPr>
          <a:xfrm>
            <a:off x="13191360" y="5826194"/>
            <a:ext cx="3623880" cy="2289106"/>
          </a:xfrm>
          <a:prstGeom prst="rect">
            <a:avLst/>
          </a:prstGeom>
          <a:solidFill>
            <a:schemeClr val="bg1"/>
          </a:solidFill>
          <a:ln w="38100">
            <a:solidFill>
              <a:srgbClr val="253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761"/>
                </a:solidFill>
                <a:latin typeface="Poppins" panose="00000500000000000000" pitchFamily="2" charset="0"/>
                <a:cs typeface="Poppins" panose="00000500000000000000" pitchFamily="2" charset="0"/>
              </a:rPr>
              <a:t>End with a question - ALWAYS</a:t>
            </a:r>
          </a:p>
        </p:txBody>
      </p:sp>
      <p:sp>
        <p:nvSpPr>
          <p:cNvPr id="23" name="Rectangle 22">
            <a:extLst>
              <a:ext uri="{FF2B5EF4-FFF2-40B4-BE49-F238E27FC236}">
                <a16:creationId xmlns:a16="http://schemas.microsoft.com/office/drawing/2014/main" id="{EE900A01-0030-3B6D-3354-8C99537D597C}"/>
              </a:ext>
            </a:extLst>
          </p:cNvPr>
          <p:cNvSpPr/>
          <p:nvPr/>
        </p:nvSpPr>
        <p:spPr>
          <a:xfrm>
            <a:off x="13179070" y="8112193"/>
            <a:ext cx="3636170" cy="1754560"/>
          </a:xfrm>
          <a:prstGeom prst="rect">
            <a:avLst/>
          </a:prstGeom>
          <a:solidFill>
            <a:srgbClr val="25376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oppins" panose="00000500000000000000" pitchFamily="2" charset="0"/>
                <a:cs typeface="Poppins" panose="00000500000000000000" pitchFamily="2" charset="0"/>
              </a:rPr>
              <a:t>Example: “Have you dealt with roof issues in the past?”</a:t>
            </a:r>
          </a:p>
        </p:txBody>
      </p:sp>
    </p:spTree>
    <p:extLst>
      <p:ext uri="{BB962C8B-B14F-4D97-AF65-F5344CB8AC3E}">
        <p14:creationId xmlns:p14="http://schemas.microsoft.com/office/powerpoint/2010/main" val="31179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94869-C0E6-F8B7-CB87-BB0D8FB5CE8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3E4AFC9-451B-7F31-CDD8-8608BA3F8226}"/>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18B9DE51-7C64-FCDE-3997-952CAD07055B}"/>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0FEF9F45-47D0-F5DB-DA56-27DCC9D5BC6E}"/>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6BDA3581-2AA7-8DC0-16BE-8ABDEEE5CBF3}"/>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Bumps in the road…</a:t>
            </a:r>
            <a:endParaRPr lang="en-US" dirty="0"/>
          </a:p>
        </p:txBody>
      </p:sp>
      <p:sp>
        <p:nvSpPr>
          <p:cNvPr id="7" name="AutoShape 7">
            <a:extLst>
              <a:ext uri="{FF2B5EF4-FFF2-40B4-BE49-F238E27FC236}">
                <a16:creationId xmlns:a16="http://schemas.microsoft.com/office/drawing/2014/main" id="{A527CAD7-2E24-FF44-4C27-4F605720EFB1}"/>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050C34BE-E77C-EB23-F43B-927C599629A3}"/>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CDFD8998-E857-688B-33A4-5926F38B18EA}"/>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78C2E1D3-C42C-402E-8B27-A617924779CE}"/>
              </a:ext>
            </a:extLst>
          </p:cNvPr>
          <p:cNvSpPr txBox="1"/>
          <p:nvPr/>
        </p:nvSpPr>
        <p:spPr>
          <a:xfrm>
            <a:off x="1409700" y="2168594"/>
            <a:ext cx="16535398" cy="1077218"/>
          </a:xfrm>
          <a:prstGeom prst="rect">
            <a:avLst/>
          </a:prstGeom>
          <a:noFill/>
        </p:spPr>
        <p:txBody>
          <a:bodyPr wrap="square">
            <a:spAutoFit/>
          </a:bodyPr>
          <a:lstStyle/>
          <a:p>
            <a:pPr>
              <a:spcAft>
                <a:spcPts val="600"/>
              </a:spcAft>
            </a:pPr>
            <a:r>
              <a:rPr lang="en-US" sz="3200" dirty="0">
                <a:solidFill>
                  <a:srgbClr val="253761"/>
                </a:solidFill>
                <a:latin typeface="Poppins" panose="00000500000000000000" pitchFamily="2" charset="0"/>
                <a:cs typeface="Poppins" panose="00000500000000000000" pitchFamily="2" charset="0"/>
              </a:rPr>
              <a:t>Occasionally a caller will take you off your ALM roadmap with questions of their own. The goal is to use the practices below to get back on track:</a:t>
            </a:r>
          </a:p>
        </p:txBody>
      </p:sp>
      <p:sp>
        <p:nvSpPr>
          <p:cNvPr id="10" name="TextBox 9">
            <a:extLst>
              <a:ext uri="{FF2B5EF4-FFF2-40B4-BE49-F238E27FC236}">
                <a16:creationId xmlns:a16="http://schemas.microsoft.com/office/drawing/2014/main" id="{DAE00702-0CB8-3605-BFE4-033050A1C058}"/>
              </a:ext>
            </a:extLst>
          </p:cNvPr>
          <p:cNvSpPr txBox="1"/>
          <p:nvPr/>
        </p:nvSpPr>
        <p:spPr>
          <a:xfrm>
            <a:off x="1524000" y="3658911"/>
            <a:ext cx="15925800" cy="1138773"/>
          </a:xfrm>
          <a:prstGeom prst="rect">
            <a:avLst/>
          </a:prstGeom>
          <a:noFill/>
        </p:spPr>
        <p:txBody>
          <a:bodyPr wrap="square" rtlCol="0">
            <a:spAutoFit/>
          </a:bodyPr>
          <a:lstStyle/>
          <a:p>
            <a:r>
              <a:rPr lang="en-US" sz="2800" b="1" dirty="0">
                <a:latin typeface="Poppins" panose="00000500000000000000" pitchFamily="2" charset="0"/>
                <a:cs typeface="Poppins" panose="00000500000000000000" pitchFamily="2" charset="0"/>
              </a:rPr>
              <a:t>“Are you the listing agent?”</a:t>
            </a:r>
          </a:p>
          <a:p>
            <a:r>
              <a:rPr lang="en-US" sz="2000" b="1" dirty="0">
                <a:solidFill>
                  <a:srgbClr val="253761"/>
                </a:solidFill>
                <a:latin typeface="Poppins" panose="00000500000000000000" pitchFamily="2" charset="0"/>
                <a:cs typeface="Poppins" panose="00000500000000000000" pitchFamily="2" charset="0"/>
              </a:rPr>
              <a:t>	</a:t>
            </a:r>
          </a:p>
          <a:p>
            <a:r>
              <a:rPr lang="en-US" sz="2000" b="1" dirty="0">
                <a:solidFill>
                  <a:srgbClr val="253761"/>
                </a:solidFill>
                <a:latin typeface="Poppins" panose="00000500000000000000" pitchFamily="2" charset="0"/>
                <a:cs typeface="Poppins" panose="00000500000000000000" pitchFamily="2" charset="0"/>
              </a:rPr>
              <a:t>“No – I am a licensed broker. Did you have specific questions?”</a:t>
            </a:r>
          </a:p>
        </p:txBody>
      </p:sp>
      <p:sp>
        <p:nvSpPr>
          <p:cNvPr id="12" name="TextBox 11">
            <a:extLst>
              <a:ext uri="{FF2B5EF4-FFF2-40B4-BE49-F238E27FC236}">
                <a16:creationId xmlns:a16="http://schemas.microsoft.com/office/drawing/2014/main" id="{EA1C965A-F282-B908-FF73-36348EE766CB}"/>
              </a:ext>
            </a:extLst>
          </p:cNvPr>
          <p:cNvSpPr txBox="1"/>
          <p:nvPr/>
        </p:nvSpPr>
        <p:spPr>
          <a:xfrm>
            <a:off x="1524000" y="5444820"/>
            <a:ext cx="15925800" cy="1138773"/>
          </a:xfrm>
          <a:prstGeom prst="rect">
            <a:avLst/>
          </a:prstGeom>
          <a:noFill/>
        </p:spPr>
        <p:txBody>
          <a:bodyPr wrap="square" rtlCol="0">
            <a:spAutoFit/>
          </a:bodyPr>
          <a:lstStyle/>
          <a:p>
            <a:r>
              <a:rPr lang="en-US" sz="2800" b="1" dirty="0">
                <a:latin typeface="Poppins" panose="00000500000000000000" pitchFamily="2" charset="0"/>
                <a:cs typeface="Poppins" panose="00000500000000000000" pitchFamily="2" charset="0"/>
              </a:rPr>
              <a:t>“I’m already working with an agent”</a:t>
            </a:r>
          </a:p>
          <a:p>
            <a:r>
              <a:rPr lang="en-US" sz="2000" b="1" dirty="0">
                <a:solidFill>
                  <a:srgbClr val="253761"/>
                </a:solidFill>
                <a:latin typeface="Poppins" panose="00000500000000000000" pitchFamily="2" charset="0"/>
                <a:cs typeface="Poppins" panose="00000500000000000000" pitchFamily="2" charset="0"/>
              </a:rPr>
              <a:t>	</a:t>
            </a:r>
          </a:p>
          <a:p>
            <a:r>
              <a:rPr lang="en-US" sz="2000" b="1" dirty="0">
                <a:solidFill>
                  <a:srgbClr val="253761"/>
                </a:solidFill>
                <a:latin typeface="Poppins" panose="00000500000000000000" pitchFamily="2" charset="0"/>
                <a:cs typeface="Poppins" panose="00000500000000000000" pitchFamily="2" charset="0"/>
              </a:rPr>
              <a:t>“Well, you have me on the phone and I can get the showing lined up.”</a:t>
            </a:r>
          </a:p>
        </p:txBody>
      </p:sp>
      <p:sp>
        <p:nvSpPr>
          <p:cNvPr id="13" name="TextBox 12">
            <a:extLst>
              <a:ext uri="{FF2B5EF4-FFF2-40B4-BE49-F238E27FC236}">
                <a16:creationId xmlns:a16="http://schemas.microsoft.com/office/drawing/2014/main" id="{95011833-2E86-DACB-1FE5-D75D89DF6C72}"/>
              </a:ext>
            </a:extLst>
          </p:cNvPr>
          <p:cNvSpPr txBox="1"/>
          <p:nvPr/>
        </p:nvSpPr>
        <p:spPr>
          <a:xfrm>
            <a:off x="1578959" y="7235771"/>
            <a:ext cx="15925800" cy="1446550"/>
          </a:xfrm>
          <a:prstGeom prst="rect">
            <a:avLst/>
          </a:prstGeom>
          <a:noFill/>
        </p:spPr>
        <p:txBody>
          <a:bodyPr wrap="square" rtlCol="0">
            <a:spAutoFit/>
          </a:bodyPr>
          <a:lstStyle/>
          <a:p>
            <a:r>
              <a:rPr lang="en-US" sz="2800" b="1" dirty="0">
                <a:latin typeface="Poppins" panose="00000500000000000000" pitchFamily="2" charset="0"/>
                <a:cs typeface="Poppins" panose="00000500000000000000" pitchFamily="2" charset="0"/>
              </a:rPr>
              <a:t>“Is there an open house this weekend?”</a:t>
            </a:r>
          </a:p>
          <a:p>
            <a:r>
              <a:rPr lang="en-US" sz="2000" b="1" dirty="0">
                <a:solidFill>
                  <a:srgbClr val="253761"/>
                </a:solidFill>
                <a:latin typeface="Poppins" panose="00000500000000000000" pitchFamily="2" charset="0"/>
                <a:cs typeface="Poppins" panose="00000500000000000000" pitchFamily="2" charset="0"/>
              </a:rPr>
              <a:t>	</a:t>
            </a:r>
          </a:p>
          <a:p>
            <a:r>
              <a:rPr lang="en-US" sz="2000" b="1" dirty="0">
                <a:solidFill>
                  <a:srgbClr val="253761"/>
                </a:solidFill>
                <a:latin typeface="Poppins" panose="00000500000000000000" pitchFamily="2" charset="0"/>
                <a:cs typeface="Poppins" panose="00000500000000000000" pitchFamily="2" charset="0"/>
              </a:rPr>
              <a:t>“It looks like someone posted there will be, but in my experience it’s a crap shoot if someone is going to be there. I can get you in though, when works?”</a:t>
            </a:r>
          </a:p>
        </p:txBody>
      </p:sp>
      <p:sp>
        <p:nvSpPr>
          <p:cNvPr id="14" name="TextBox 13">
            <a:extLst>
              <a:ext uri="{FF2B5EF4-FFF2-40B4-BE49-F238E27FC236}">
                <a16:creationId xmlns:a16="http://schemas.microsoft.com/office/drawing/2014/main" id="{E4CDD095-E629-D393-D61B-CA8B61FCB8A8}"/>
              </a:ext>
            </a:extLst>
          </p:cNvPr>
          <p:cNvSpPr txBox="1"/>
          <p:nvPr/>
        </p:nvSpPr>
        <p:spPr>
          <a:xfrm>
            <a:off x="5465159" y="9256067"/>
            <a:ext cx="8153400" cy="461665"/>
          </a:xfrm>
          <a:prstGeom prst="rect">
            <a:avLst/>
          </a:prstGeom>
          <a:noFill/>
        </p:spPr>
        <p:txBody>
          <a:bodyPr wrap="square" rtlCol="0">
            <a:spAutoFit/>
          </a:bodyPr>
          <a:lstStyle/>
          <a:p>
            <a:pPr algn="ctr"/>
            <a:r>
              <a:rPr lang="en-US" sz="2400" b="1" dirty="0">
                <a:solidFill>
                  <a:srgbClr val="253761"/>
                </a:solidFill>
                <a:latin typeface="Poppins" panose="00000500000000000000" pitchFamily="2" charset="0"/>
                <a:cs typeface="Poppins" panose="00000500000000000000" pitchFamily="2" charset="0"/>
              </a:rPr>
              <a:t>What are other examples you’ve encountered?</a:t>
            </a:r>
          </a:p>
        </p:txBody>
      </p:sp>
    </p:spTree>
    <p:extLst>
      <p:ext uri="{BB962C8B-B14F-4D97-AF65-F5344CB8AC3E}">
        <p14:creationId xmlns:p14="http://schemas.microsoft.com/office/powerpoint/2010/main" val="3537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1AE9-8D97-0076-16EC-0F5A9BB23D8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ACB70D6-29F7-6841-3DAE-647E59CDBC4D}"/>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0C1125DA-B7B3-1232-6A9D-23578748AA95}"/>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BB8572E6-E99B-5D71-A54B-1E8F0474B2EF}"/>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F38D8C6B-AA6E-D86A-FCD7-F7EF8F0F49C7}"/>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Curveball Calls</a:t>
            </a:r>
            <a:endParaRPr lang="en-US" dirty="0"/>
          </a:p>
        </p:txBody>
      </p:sp>
      <p:sp>
        <p:nvSpPr>
          <p:cNvPr id="7" name="AutoShape 7">
            <a:extLst>
              <a:ext uri="{FF2B5EF4-FFF2-40B4-BE49-F238E27FC236}">
                <a16:creationId xmlns:a16="http://schemas.microsoft.com/office/drawing/2014/main" id="{FE9E70F2-A51A-76C4-200A-223A9935880F}"/>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3E248617-2C14-5410-DF4D-C1D23343D678}"/>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29E4BD0E-6F5F-9F4C-125A-426D87CDB79E}"/>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a:t>
            </a:r>
          </a:p>
          <a:p>
            <a:endParaRPr lang="en-US" dirty="0"/>
          </a:p>
          <a:p>
            <a:endParaRPr lang="en-US" dirty="0"/>
          </a:p>
          <a:p>
            <a:r>
              <a:rPr lang="en-US" dirty="0"/>
              <a:t>When the caller asks you a question, use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641554E4-752F-ABE0-13D8-270DA7363171}"/>
              </a:ext>
            </a:extLst>
          </p:cNvPr>
          <p:cNvSpPr txBox="1"/>
          <p:nvPr/>
        </p:nvSpPr>
        <p:spPr>
          <a:xfrm>
            <a:off x="1409700" y="2168594"/>
            <a:ext cx="16535398" cy="1077218"/>
          </a:xfrm>
          <a:prstGeom prst="rect">
            <a:avLst/>
          </a:prstGeom>
          <a:noFill/>
        </p:spPr>
        <p:txBody>
          <a:bodyPr wrap="square">
            <a:spAutoFit/>
          </a:bodyPr>
          <a:lstStyle/>
          <a:p>
            <a:pPr>
              <a:spcAft>
                <a:spcPts val="600"/>
              </a:spcAft>
            </a:pPr>
            <a:r>
              <a:rPr lang="en-US" sz="3200" dirty="0">
                <a:solidFill>
                  <a:srgbClr val="253761"/>
                </a:solidFill>
                <a:latin typeface="Poppins" panose="00000500000000000000" pitchFamily="2" charset="0"/>
                <a:cs typeface="Poppins" panose="00000500000000000000" pitchFamily="2" charset="0"/>
              </a:rPr>
              <a:t>We have a system in place to handle all types of calls that are outside of just simply buying and selling an existing home:</a:t>
            </a:r>
          </a:p>
        </p:txBody>
      </p:sp>
      <p:sp>
        <p:nvSpPr>
          <p:cNvPr id="17" name="TextBox 16">
            <a:extLst>
              <a:ext uri="{FF2B5EF4-FFF2-40B4-BE49-F238E27FC236}">
                <a16:creationId xmlns:a16="http://schemas.microsoft.com/office/drawing/2014/main" id="{E1F4A3B3-8C4B-63B9-706A-8966BBD75E0E}"/>
              </a:ext>
            </a:extLst>
          </p:cNvPr>
          <p:cNvSpPr txBox="1"/>
          <p:nvPr/>
        </p:nvSpPr>
        <p:spPr>
          <a:xfrm>
            <a:off x="1804913" y="3842032"/>
            <a:ext cx="14859000" cy="4524315"/>
          </a:xfrm>
          <a:prstGeom prst="rect">
            <a:avLst/>
          </a:prstGeom>
          <a:noFill/>
        </p:spPr>
        <p:txBody>
          <a:bodyPr wrap="square" numCol="2" rtlCol="0">
            <a:spAutoFit/>
          </a:bodyPr>
          <a:lstStyle/>
          <a:p>
            <a:pPr>
              <a:lnSpc>
                <a:spcPct val="200000"/>
              </a:lnSpc>
            </a:pPr>
            <a:r>
              <a:rPr lang="en-US" sz="4800" b="1" dirty="0">
                <a:solidFill>
                  <a:srgbClr val="253761"/>
                </a:solidFill>
                <a:latin typeface="Poppins" panose="00000500000000000000" pitchFamily="2" charset="0"/>
                <a:cs typeface="Poppins" panose="00000500000000000000" pitchFamily="2" charset="0"/>
              </a:rPr>
              <a:t>Land Deals</a:t>
            </a:r>
          </a:p>
          <a:p>
            <a:pPr>
              <a:lnSpc>
                <a:spcPct val="200000"/>
              </a:lnSpc>
            </a:pPr>
            <a:r>
              <a:rPr lang="en-US" sz="4800" b="1" dirty="0">
                <a:latin typeface="Poppins" panose="00000500000000000000" pitchFamily="2" charset="0"/>
                <a:cs typeface="Poppins" panose="00000500000000000000" pitchFamily="2" charset="0"/>
              </a:rPr>
              <a:t>New Builds</a:t>
            </a:r>
          </a:p>
          <a:p>
            <a:pPr>
              <a:lnSpc>
                <a:spcPct val="200000"/>
              </a:lnSpc>
            </a:pPr>
            <a:r>
              <a:rPr lang="en-US" sz="4800" b="1" dirty="0">
                <a:solidFill>
                  <a:srgbClr val="253761"/>
                </a:solidFill>
                <a:latin typeface="Poppins" panose="00000500000000000000" pitchFamily="2" charset="0"/>
                <a:cs typeface="Poppins" panose="00000500000000000000" pitchFamily="2" charset="0"/>
              </a:rPr>
              <a:t>Tear Downs</a:t>
            </a:r>
          </a:p>
          <a:p>
            <a:pPr>
              <a:lnSpc>
                <a:spcPct val="200000"/>
              </a:lnSpc>
            </a:pPr>
            <a:r>
              <a:rPr lang="en-US" sz="4800" b="1" dirty="0">
                <a:latin typeface="Poppins" panose="00000500000000000000" pitchFamily="2" charset="0"/>
                <a:cs typeface="Poppins" panose="00000500000000000000" pitchFamily="2" charset="0"/>
              </a:rPr>
              <a:t>Clown Properties</a:t>
            </a:r>
          </a:p>
          <a:p>
            <a:pPr>
              <a:lnSpc>
                <a:spcPct val="200000"/>
              </a:lnSpc>
            </a:pPr>
            <a:r>
              <a:rPr lang="en-US" sz="4800" b="1" dirty="0">
                <a:solidFill>
                  <a:srgbClr val="253761"/>
                </a:solidFill>
                <a:latin typeface="Poppins" panose="00000500000000000000" pitchFamily="2" charset="0"/>
                <a:cs typeface="Poppins" panose="00000500000000000000" pitchFamily="2" charset="0"/>
              </a:rPr>
              <a:t>Out-of-State</a:t>
            </a:r>
          </a:p>
        </p:txBody>
      </p:sp>
    </p:spTree>
    <p:extLst>
      <p:ext uri="{BB962C8B-B14F-4D97-AF65-F5344CB8AC3E}">
        <p14:creationId xmlns:p14="http://schemas.microsoft.com/office/powerpoint/2010/main" val="34163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7EAB-4D05-4D0D-9800-0205DA83F7D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F83190C-DCD3-A77C-83B2-6EDEE508BD6C}"/>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C2450105-443A-910B-139C-E5F4DFF47F00}"/>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89DCEAC1-1EE0-B3F2-1209-5FE8B967166C}"/>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309049F3-6C86-E998-5A71-C89C95B3B6B1}"/>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Curveball Calls</a:t>
            </a:r>
            <a:endParaRPr lang="en-US" dirty="0"/>
          </a:p>
        </p:txBody>
      </p:sp>
      <p:sp>
        <p:nvSpPr>
          <p:cNvPr id="7" name="AutoShape 7">
            <a:extLst>
              <a:ext uri="{FF2B5EF4-FFF2-40B4-BE49-F238E27FC236}">
                <a16:creationId xmlns:a16="http://schemas.microsoft.com/office/drawing/2014/main" id="{3EEF4D14-9733-5EF0-FC11-BB9B2EAAE05E}"/>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D7754170-14A7-7774-FB88-49CACDC7E17F}"/>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92B89FB0-D2DE-112F-21B6-C29AD5F485AB}"/>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a:t>
            </a:r>
          </a:p>
          <a:p>
            <a:endParaRPr lang="en-US" dirty="0"/>
          </a:p>
          <a:p>
            <a:endParaRPr lang="en-US" dirty="0"/>
          </a:p>
          <a:p>
            <a:r>
              <a:rPr lang="en-US" dirty="0"/>
              <a:t>When the caller asks you a question, use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8BFE3298-8740-578E-7299-5637FF64DC0E}"/>
              </a:ext>
            </a:extLst>
          </p:cNvPr>
          <p:cNvSpPr txBox="1"/>
          <p:nvPr/>
        </p:nvSpPr>
        <p:spPr>
          <a:xfrm>
            <a:off x="1409700" y="2168594"/>
            <a:ext cx="16535398" cy="1077218"/>
          </a:xfrm>
          <a:prstGeom prst="rect">
            <a:avLst/>
          </a:prstGeom>
          <a:noFill/>
        </p:spPr>
        <p:txBody>
          <a:bodyPr wrap="square">
            <a:spAutoFit/>
          </a:bodyPr>
          <a:lstStyle/>
          <a:p>
            <a:pPr>
              <a:spcAft>
                <a:spcPts val="600"/>
              </a:spcAft>
            </a:pPr>
            <a:r>
              <a:rPr lang="en-US" sz="3200" dirty="0">
                <a:solidFill>
                  <a:srgbClr val="253761"/>
                </a:solidFill>
                <a:latin typeface="Poppins" panose="00000500000000000000" pitchFamily="2" charset="0"/>
                <a:cs typeface="Poppins" panose="00000500000000000000" pitchFamily="2" charset="0"/>
              </a:rPr>
              <a:t>Let’s start with land deals as an example. Many callers inquire about land – but have no fear, we have a roadmap for that too!</a:t>
            </a:r>
          </a:p>
        </p:txBody>
      </p:sp>
      <p:sp>
        <p:nvSpPr>
          <p:cNvPr id="10" name="TextBox 9">
            <a:extLst>
              <a:ext uri="{FF2B5EF4-FFF2-40B4-BE49-F238E27FC236}">
                <a16:creationId xmlns:a16="http://schemas.microsoft.com/office/drawing/2014/main" id="{B02DCCC5-4A35-897A-7021-90779730CBF7}"/>
              </a:ext>
            </a:extLst>
          </p:cNvPr>
          <p:cNvSpPr txBox="1"/>
          <p:nvPr/>
        </p:nvSpPr>
        <p:spPr>
          <a:xfrm>
            <a:off x="1414080" y="3596918"/>
            <a:ext cx="15925800" cy="954107"/>
          </a:xfrm>
          <a:prstGeom prst="rect">
            <a:avLst/>
          </a:prstGeom>
          <a:noFill/>
        </p:spPr>
        <p:txBody>
          <a:bodyPr wrap="square" rtlCol="0">
            <a:spAutoFit/>
          </a:bodyPr>
          <a:lstStyle/>
          <a:p>
            <a:r>
              <a:rPr lang="en-US" sz="2800" b="1" dirty="0">
                <a:solidFill>
                  <a:srgbClr val="253761"/>
                </a:solidFill>
                <a:latin typeface="Poppins" panose="00000500000000000000" pitchFamily="2" charset="0"/>
                <a:cs typeface="Poppins" panose="00000500000000000000" pitchFamily="2" charset="0"/>
              </a:rPr>
              <a:t>Intro: "I see you are looking at this piece of land in ______. Do you want to go take a look, or do you have some specific questions for me?"</a:t>
            </a:r>
            <a:endParaRPr lang="en-US" sz="2000" b="1" dirty="0">
              <a:solidFill>
                <a:srgbClr val="25376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3AD2EAAB-1245-2378-3770-5EF81C36E7B0}"/>
              </a:ext>
            </a:extLst>
          </p:cNvPr>
          <p:cNvSpPr txBox="1"/>
          <p:nvPr/>
        </p:nvSpPr>
        <p:spPr>
          <a:xfrm>
            <a:off x="1423913" y="4584110"/>
            <a:ext cx="15621000" cy="707886"/>
          </a:xfrm>
          <a:prstGeom prst="rect">
            <a:avLst/>
          </a:prstGeom>
          <a:noFill/>
        </p:spPr>
        <p:txBody>
          <a:bodyPr wrap="square">
            <a:spAutoFit/>
          </a:bodyPr>
          <a:lstStyle/>
          <a:p>
            <a:r>
              <a:rPr lang="en-US" sz="2000" b="0" i="0" u="none" strike="noStrike" baseline="0" dirty="0">
                <a:solidFill>
                  <a:srgbClr val="253761"/>
                </a:solidFill>
                <a:latin typeface="Poppins" panose="00000500000000000000" pitchFamily="2" charset="0"/>
              </a:rPr>
              <a:t>When the caller asks you a question, use your 4-point system when you don't have the answer, ending with a question from below. Continue asking questions until you feel you have enough information to start working with this caller.</a:t>
            </a:r>
            <a:endParaRPr lang="en-US" sz="2000" dirty="0">
              <a:solidFill>
                <a:srgbClr val="253761"/>
              </a:solidFill>
            </a:endParaRPr>
          </a:p>
        </p:txBody>
      </p:sp>
      <p:sp>
        <p:nvSpPr>
          <p:cNvPr id="15" name="TextBox 14">
            <a:extLst>
              <a:ext uri="{FF2B5EF4-FFF2-40B4-BE49-F238E27FC236}">
                <a16:creationId xmlns:a16="http://schemas.microsoft.com/office/drawing/2014/main" id="{E61C1E33-207A-EBD9-F00C-39FBC8A841A5}"/>
              </a:ext>
            </a:extLst>
          </p:cNvPr>
          <p:cNvSpPr txBox="1"/>
          <p:nvPr/>
        </p:nvSpPr>
        <p:spPr>
          <a:xfrm>
            <a:off x="1524000" y="5753100"/>
            <a:ext cx="7620000" cy="3785652"/>
          </a:xfrm>
          <a:prstGeom prst="rect">
            <a:avLst/>
          </a:prstGeom>
          <a:noFill/>
        </p:spPr>
        <p:txBody>
          <a:bodyPr wrap="square">
            <a:spAutoFit/>
          </a:bodyPr>
          <a:lstStyle/>
          <a:p>
            <a:r>
              <a:rPr lang="en-US" sz="2000" b="1" i="0" u="none" strike="noStrike" baseline="0" dirty="0">
                <a:solidFill>
                  <a:srgbClr val="253761"/>
                </a:solidFill>
                <a:latin typeface="Poppins" panose="00000500000000000000" pitchFamily="2" charset="0"/>
              </a:rPr>
              <a:t>Dive into the 5 W's: </a:t>
            </a:r>
            <a:endParaRPr lang="en-US" sz="2000" b="0" i="0" u="none" strike="noStrike" baseline="0" dirty="0">
              <a:solidFill>
                <a:srgbClr val="253761"/>
              </a:solidFill>
              <a:latin typeface="Poppins" panose="00000500000000000000" pitchFamily="2" charset="0"/>
            </a:endParaRPr>
          </a:p>
          <a:p>
            <a:endParaRPr lang="en-US" sz="2000" b="0" i="0" u="none" strike="noStrike" baseline="0" dirty="0">
              <a:solidFill>
                <a:srgbClr val="494D54"/>
              </a:solidFill>
              <a:latin typeface="Poppins" panose="00000500000000000000" pitchFamily="2" charset="0"/>
            </a:endParaRPr>
          </a:p>
          <a:p>
            <a:r>
              <a:rPr lang="en-US" sz="2000" b="0" i="0" u="none" strike="noStrike" baseline="0" dirty="0">
                <a:solidFill>
                  <a:srgbClr val="494D54"/>
                </a:solidFill>
                <a:latin typeface="Poppins" panose="00000500000000000000" pitchFamily="2" charset="0"/>
              </a:rPr>
              <a:t>Who: Have they built before or owned before? </a:t>
            </a:r>
          </a:p>
          <a:p>
            <a:endParaRPr lang="en-US" sz="2000" b="0" i="0" u="none" strike="noStrike" baseline="0" dirty="0">
              <a:solidFill>
                <a:srgbClr val="494D54"/>
              </a:solidFill>
              <a:latin typeface="Poppins" panose="00000500000000000000" pitchFamily="2" charset="0"/>
            </a:endParaRPr>
          </a:p>
          <a:p>
            <a:r>
              <a:rPr lang="en-US" sz="2000" b="0" i="0" u="none" strike="noStrike" baseline="0" dirty="0">
                <a:solidFill>
                  <a:srgbClr val="494D54"/>
                </a:solidFill>
                <a:latin typeface="Poppins" panose="00000500000000000000" pitchFamily="2" charset="0"/>
              </a:rPr>
              <a:t>What: What do they want to do with the property? </a:t>
            </a:r>
          </a:p>
          <a:p>
            <a:endParaRPr lang="en-US" sz="2000" b="0" i="0" u="none" strike="noStrike" baseline="0" dirty="0">
              <a:solidFill>
                <a:srgbClr val="494D54"/>
              </a:solidFill>
              <a:latin typeface="Poppins" panose="00000500000000000000" pitchFamily="2" charset="0"/>
            </a:endParaRPr>
          </a:p>
          <a:p>
            <a:r>
              <a:rPr lang="en-US" sz="2000" b="0" i="0" u="none" strike="noStrike" baseline="0" dirty="0">
                <a:solidFill>
                  <a:srgbClr val="494D54"/>
                </a:solidFill>
                <a:latin typeface="Poppins" panose="00000500000000000000" pitchFamily="2" charset="0"/>
              </a:rPr>
              <a:t>Where: Is this the only area? </a:t>
            </a:r>
          </a:p>
          <a:p>
            <a:endParaRPr lang="en-US" sz="2000" b="0" i="0" u="none" strike="noStrike" baseline="0" dirty="0">
              <a:solidFill>
                <a:srgbClr val="494D54"/>
              </a:solidFill>
              <a:latin typeface="Poppins" panose="00000500000000000000" pitchFamily="2" charset="0"/>
            </a:endParaRPr>
          </a:p>
          <a:p>
            <a:r>
              <a:rPr lang="en-US" sz="2000" b="0" i="0" u="none" strike="noStrike" baseline="0" dirty="0">
                <a:solidFill>
                  <a:srgbClr val="494D54"/>
                </a:solidFill>
                <a:latin typeface="Poppins" panose="00000500000000000000" pitchFamily="2" charset="0"/>
              </a:rPr>
              <a:t>When: When are they wanting to make a move?</a:t>
            </a:r>
          </a:p>
          <a:p>
            <a:endParaRPr lang="en-US" sz="2000" b="0" i="0" u="none" strike="noStrike" baseline="0" dirty="0">
              <a:solidFill>
                <a:srgbClr val="494D54"/>
              </a:solidFill>
              <a:latin typeface="Poppins" panose="00000500000000000000" pitchFamily="2" charset="0"/>
            </a:endParaRPr>
          </a:p>
          <a:p>
            <a:r>
              <a:rPr lang="en-US" sz="2000" b="0" i="0" u="none" strike="noStrike" baseline="0" dirty="0">
                <a:solidFill>
                  <a:srgbClr val="494D54"/>
                </a:solidFill>
                <a:latin typeface="Poppins" panose="00000500000000000000" pitchFamily="2" charset="0"/>
              </a:rPr>
              <a:t>Why: Why do they want to build or have a recreational property? </a:t>
            </a:r>
          </a:p>
        </p:txBody>
      </p:sp>
      <p:sp>
        <p:nvSpPr>
          <p:cNvPr id="16" name="TextBox 15">
            <a:extLst>
              <a:ext uri="{FF2B5EF4-FFF2-40B4-BE49-F238E27FC236}">
                <a16:creationId xmlns:a16="http://schemas.microsoft.com/office/drawing/2014/main" id="{DA7D46D6-2C76-AAA2-327C-DDBB8C870A7D}"/>
              </a:ext>
            </a:extLst>
          </p:cNvPr>
          <p:cNvSpPr txBox="1"/>
          <p:nvPr/>
        </p:nvSpPr>
        <p:spPr>
          <a:xfrm>
            <a:off x="9139084" y="5753100"/>
            <a:ext cx="7620000" cy="2215991"/>
          </a:xfrm>
          <a:prstGeom prst="rect">
            <a:avLst/>
          </a:prstGeom>
          <a:noFill/>
        </p:spPr>
        <p:txBody>
          <a:bodyPr wrap="square">
            <a:spAutoFit/>
          </a:bodyPr>
          <a:lstStyle/>
          <a:p>
            <a:r>
              <a:rPr lang="en-US" sz="2000" b="1" i="0" u="none" strike="noStrike" baseline="0" dirty="0">
                <a:solidFill>
                  <a:srgbClr val="253761"/>
                </a:solidFill>
                <a:latin typeface="Poppins" panose="00000500000000000000" pitchFamily="2" charset="0"/>
              </a:rPr>
              <a:t>Other questions to consider asking: </a:t>
            </a:r>
            <a:endParaRPr lang="en-US" dirty="0"/>
          </a:p>
          <a:p>
            <a:endParaRPr lang="en-US" dirty="0"/>
          </a:p>
          <a:p>
            <a:r>
              <a:rPr lang="en-US" sz="2000" dirty="0">
                <a:solidFill>
                  <a:srgbClr val="494D54"/>
                </a:solidFill>
                <a:latin typeface="Poppins" panose="00000500000000000000" pitchFamily="2" charset="0"/>
              </a:rPr>
              <a:t>How</a:t>
            </a:r>
            <a:r>
              <a:rPr lang="en-US" dirty="0"/>
              <a:t> </a:t>
            </a:r>
            <a:r>
              <a:rPr lang="en-US" sz="2000" dirty="0">
                <a:solidFill>
                  <a:srgbClr val="494D54"/>
                </a:solidFill>
                <a:latin typeface="Poppins" panose="00000500000000000000" pitchFamily="2" charset="0"/>
              </a:rPr>
              <a:t>familiar are they with the area? </a:t>
            </a:r>
          </a:p>
          <a:p>
            <a:endParaRPr lang="en-US" sz="2000" dirty="0">
              <a:solidFill>
                <a:srgbClr val="494D54"/>
              </a:solidFill>
              <a:latin typeface="Poppins" panose="00000500000000000000" pitchFamily="2" charset="0"/>
            </a:endParaRPr>
          </a:p>
          <a:p>
            <a:r>
              <a:rPr lang="en-US" sz="2000" dirty="0">
                <a:solidFill>
                  <a:srgbClr val="494D54"/>
                </a:solidFill>
                <a:latin typeface="Poppins" panose="00000500000000000000" pitchFamily="2" charset="0"/>
              </a:rPr>
              <a:t>How far down the rabbit hole have they gone? </a:t>
            </a:r>
          </a:p>
          <a:p>
            <a:endParaRPr lang="en-US" sz="2000" dirty="0">
              <a:solidFill>
                <a:srgbClr val="494D54"/>
              </a:solidFill>
              <a:latin typeface="Poppins" panose="00000500000000000000" pitchFamily="2" charset="0"/>
            </a:endParaRPr>
          </a:p>
          <a:p>
            <a:r>
              <a:rPr lang="en-US" sz="2000" dirty="0">
                <a:solidFill>
                  <a:srgbClr val="494D54"/>
                </a:solidFill>
                <a:latin typeface="Poppins" panose="00000500000000000000" pitchFamily="2" charset="0"/>
              </a:rPr>
              <a:t>Are you cash or looking at financing? </a:t>
            </a:r>
          </a:p>
        </p:txBody>
      </p:sp>
    </p:spTree>
    <p:extLst>
      <p:ext uri="{BB962C8B-B14F-4D97-AF65-F5344CB8AC3E}">
        <p14:creationId xmlns:p14="http://schemas.microsoft.com/office/powerpoint/2010/main" val="295848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E1160-F80A-9A22-014F-0770B6E6E8C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DD4572A-66D1-CEC2-BE86-71A88347C9AA}"/>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C0078AFA-CF37-3FC8-6F1A-8D6CF37CF566}"/>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55A898E7-14E6-8867-44C7-CBC32AA9003A}"/>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03B1C2BE-8E1D-F0EF-F8E5-538EACB0745F}"/>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Ending any Zillow Call!</a:t>
            </a:r>
            <a:endParaRPr lang="en-US" dirty="0"/>
          </a:p>
        </p:txBody>
      </p:sp>
      <p:sp>
        <p:nvSpPr>
          <p:cNvPr id="7" name="AutoShape 7">
            <a:extLst>
              <a:ext uri="{FF2B5EF4-FFF2-40B4-BE49-F238E27FC236}">
                <a16:creationId xmlns:a16="http://schemas.microsoft.com/office/drawing/2014/main" id="{8E444B7F-5E3C-61E5-03A1-9119D6A75B3F}"/>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17A23263-F3C6-46C9-FC6E-06AA1842C802}"/>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FE76FE59-4F87-CF2D-3D53-7B870196FC2B}"/>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DCCAF6F0-92B7-4334-BD1E-D18F76D237CD}"/>
              </a:ext>
            </a:extLst>
          </p:cNvPr>
          <p:cNvSpPr txBox="1"/>
          <p:nvPr/>
        </p:nvSpPr>
        <p:spPr>
          <a:xfrm>
            <a:off x="1409700" y="2168594"/>
            <a:ext cx="16535398" cy="584775"/>
          </a:xfrm>
          <a:prstGeom prst="rect">
            <a:avLst/>
          </a:prstGeom>
          <a:noFill/>
        </p:spPr>
        <p:txBody>
          <a:bodyPr wrap="square">
            <a:spAutoFit/>
          </a:bodyPr>
          <a:lstStyle/>
          <a:p>
            <a:pPr>
              <a:spcAft>
                <a:spcPts val="600"/>
              </a:spcAft>
            </a:pPr>
            <a:r>
              <a:rPr lang="en-US" sz="3200" b="1" dirty="0">
                <a:solidFill>
                  <a:srgbClr val="253761"/>
                </a:solidFill>
                <a:latin typeface="Poppins" panose="00000500000000000000" pitchFamily="2" charset="0"/>
                <a:cs typeface="Poppins" panose="00000500000000000000" pitchFamily="2" charset="0"/>
              </a:rPr>
              <a:t>Wrap up!</a:t>
            </a:r>
            <a:endParaRPr lang="en-US" sz="2400" dirty="0">
              <a:solidFill>
                <a:srgbClr val="25376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7F9BC9A8-A72B-E11D-0EC4-546CF0F6E37C}"/>
              </a:ext>
            </a:extLst>
          </p:cNvPr>
          <p:cNvSpPr txBox="1"/>
          <p:nvPr/>
        </p:nvSpPr>
        <p:spPr>
          <a:xfrm>
            <a:off x="1423913" y="3009900"/>
            <a:ext cx="15621000" cy="6247864"/>
          </a:xfrm>
          <a:prstGeom prst="rect">
            <a:avLst/>
          </a:prstGeom>
          <a:noFill/>
        </p:spPr>
        <p:txBody>
          <a:bodyPr wrap="square">
            <a:spAutoFit/>
          </a:bodyPr>
          <a:lstStyle/>
          <a:p>
            <a:r>
              <a:rPr lang="en-US" sz="2000" dirty="0">
                <a:solidFill>
                  <a:srgbClr val="253761"/>
                </a:solidFill>
                <a:latin typeface="Poppins" panose="00000500000000000000" pitchFamily="2" charset="0"/>
                <a:cs typeface="Poppins" panose="00000500000000000000" pitchFamily="2" charset="0"/>
              </a:rPr>
              <a:t>You now will give them 2 options for next steps: </a:t>
            </a:r>
          </a:p>
          <a:p>
            <a:endParaRPr lang="en-US" sz="2000" dirty="0">
              <a:solidFill>
                <a:srgbClr val="253761"/>
              </a:solidFill>
              <a:latin typeface="Poppins" panose="00000500000000000000" pitchFamily="2" charset="0"/>
              <a:cs typeface="Poppins" panose="00000500000000000000" pitchFamily="2" charset="0"/>
            </a:endParaRPr>
          </a:p>
          <a:p>
            <a:pPr marL="457200" indent="-457200">
              <a:buAutoNum type="arabicPeriod"/>
            </a:pPr>
            <a:r>
              <a:rPr lang="en-US" sz="2000" dirty="0">
                <a:solidFill>
                  <a:srgbClr val="253761"/>
                </a:solidFill>
                <a:latin typeface="Poppins" panose="00000500000000000000" pitchFamily="2" charset="0"/>
                <a:cs typeface="Poppins" panose="00000500000000000000" pitchFamily="2" charset="0"/>
              </a:rPr>
              <a:t>Meet at the property or, </a:t>
            </a:r>
          </a:p>
          <a:p>
            <a:pPr marL="457200" indent="-457200">
              <a:buAutoNum type="arabicPeriod"/>
            </a:pPr>
            <a:r>
              <a:rPr lang="en-US" sz="2000" dirty="0">
                <a:solidFill>
                  <a:srgbClr val="253761"/>
                </a:solidFill>
                <a:latin typeface="Poppins" panose="00000500000000000000" pitchFamily="2" charset="0"/>
                <a:cs typeface="Poppins" panose="00000500000000000000" pitchFamily="2" charset="0"/>
              </a:rPr>
              <a:t>Schedule a meeting (via zoom or in person) to review the information you need to go find</a:t>
            </a:r>
          </a:p>
          <a:p>
            <a:endParaRPr lang="en-US" sz="2000" dirty="0">
              <a:solidFill>
                <a:srgbClr val="253761"/>
              </a:solidFill>
              <a:latin typeface="Poppins" panose="00000500000000000000" pitchFamily="2" charset="0"/>
              <a:cs typeface="Poppins" panose="00000500000000000000" pitchFamily="2" charset="0"/>
            </a:endParaRPr>
          </a:p>
          <a:p>
            <a:r>
              <a:rPr lang="en-US" sz="2000" dirty="0">
                <a:solidFill>
                  <a:srgbClr val="253761"/>
                </a:solidFill>
                <a:latin typeface="Poppins" panose="00000500000000000000" pitchFamily="2" charset="0"/>
                <a:cs typeface="Poppins" panose="00000500000000000000" pitchFamily="2" charset="0"/>
              </a:rPr>
              <a:t>Example: “Ok, so I'm going to gather up that information, and I want to take a peak at a couple other properties too. Do you want to get boots on the ground and meet out at this property and walk and talk? Or we can pop onto zoom and go over this stuff." </a:t>
            </a:r>
          </a:p>
          <a:p>
            <a:endParaRPr lang="en-US" sz="2000" dirty="0">
              <a:solidFill>
                <a:srgbClr val="253761"/>
              </a:solidFill>
              <a:latin typeface="Poppins" panose="00000500000000000000" pitchFamily="2" charset="0"/>
              <a:cs typeface="Poppins" panose="00000500000000000000" pitchFamily="2" charset="0"/>
            </a:endParaRPr>
          </a:p>
          <a:p>
            <a:endParaRPr lang="en-US" sz="2000" dirty="0">
              <a:solidFill>
                <a:srgbClr val="253761"/>
              </a:solidFill>
              <a:latin typeface="Poppins" panose="00000500000000000000" pitchFamily="2" charset="0"/>
              <a:cs typeface="Poppins" panose="00000500000000000000" pitchFamily="2" charset="0"/>
            </a:endParaRPr>
          </a:p>
          <a:p>
            <a:r>
              <a:rPr lang="en-US" sz="2000" b="1" dirty="0">
                <a:solidFill>
                  <a:srgbClr val="253761"/>
                </a:solidFill>
                <a:latin typeface="Poppins" panose="00000500000000000000" pitchFamily="2" charset="0"/>
                <a:cs typeface="Poppins" panose="00000500000000000000" pitchFamily="2" charset="0"/>
              </a:rPr>
              <a:t>They may say no, and that's ok! Dive into AVS: </a:t>
            </a:r>
          </a:p>
          <a:p>
            <a:endParaRPr lang="en-US" sz="2000" dirty="0">
              <a:solidFill>
                <a:srgbClr val="253761"/>
              </a:solidFill>
              <a:latin typeface="Poppins" panose="00000500000000000000" pitchFamily="2" charset="0"/>
              <a:cs typeface="Poppins" panose="00000500000000000000" pitchFamily="2" charset="0"/>
            </a:endParaRPr>
          </a:p>
          <a:p>
            <a:r>
              <a:rPr lang="en-US" sz="2000" b="1" dirty="0">
                <a:solidFill>
                  <a:srgbClr val="253761"/>
                </a:solidFill>
                <a:latin typeface="Poppins" panose="00000500000000000000" pitchFamily="2" charset="0"/>
                <a:cs typeface="Poppins" panose="00000500000000000000" pitchFamily="2" charset="0"/>
              </a:rPr>
              <a:t>AVAILABLE: </a:t>
            </a:r>
            <a:r>
              <a:rPr lang="en-US" sz="2000" i="1" dirty="0">
                <a:solidFill>
                  <a:srgbClr val="253761"/>
                </a:solidFill>
                <a:latin typeface="Poppins" panose="00000500000000000000" pitchFamily="2" charset="0"/>
                <a:cs typeface="Poppins" panose="00000500000000000000" pitchFamily="2" charset="0"/>
              </a:rPr>
              <a:t>"I am available whenever you are ready.</a:t>
            </a:r>
            <a:r>
              <a:rPr lang="en-US" sz="2000" dirty="0">
                <a:solidFill>
                  <a:srgbClr val="253761"/>
                </a:solidFill>
                <a:latin typeface="Poppins" panose="00000500000000000000" pitchFamily="2" charset="0"/>
                <a:cs typeface="Poppins" panose="00000500000000000000" pitchFamily="2" charset="0"/>
              </a:rPr>
              <a:t>“</a:t>
            </a:r>
          </a:p>
          <a:p>
            <a:r>
              <a:rPr lang="en-US" sz="2000" dirty="0">
                <a:solidFill>
                  <a:srgbClr val="253761"/>
                </a:solidFill>
                <a:latin typeface="Poppins" panose="00000500000000000000" pitchFamily="2" charset="0"/>
                <a:cs typeface="Poppins" panose="00000500000000000000" pitchFamily="2" charset="0"/>
              </a:rPr>
              <a:t> </a:t>
            </a:r>
          </a:p>
          <a:p>
            <a:r>
              <a:rPr lang="en-US" sz="2000" b="1" dirty="0">
                <a:solidFill>
                  <a:srgbClr val="253761"/>
                </a:solidFill>
                <a:latin typeface="Poppins" panose="00000500000000000000" pitchFamily="2" charset="0"/>
                <a:cs typeface="Poppins" panose="00000500000000000000" pitchFamily="2" charset="0"/>
              </a:rPr>
              <a:t>VALUE: </a:t>
            </a:r>
            <a:r>
              <a:rPr lang="en-US" sz="2000" i="1" dirty="0">
                <a:solidFill>
                  <a:srgbClr val="253761"/>
                </a:solidFill>
                <a:latin typeface="Poppins" panose="00000500000000000000" pitchFamily="2" charset="0"/>
                <a:cs typeface="Poppins" panose="00000500000000000000" pitchFamily="2" charset="0"/>
              </a:rPr>
              <a:t>"I'll dig up that information you requested and get that sent over to you (or call you back with it)."" </a:t>
            </a:r>
          </a:p>
          <a:p>
            <a:endParaRPr lang="en-US" sz="2000" dirty="0">
              <a:solidFill>
                <a:srgbClr val="253761"/>
              </a:solidFill>
              <a:latin typeface="Poppins" panose="00000500000000000000" pitchFamily="2" charset="0"/>
              <a:cs typeface="Poppins" panose="00000500000000000000" pitchFamily="2" charset="0"/>
            </a:endParaRPr>
          </a:p>
          <a:p>
            <a:r>
              <a:rPr lang="en-US" sz="2000" b="1" dirty="0">
                <a:solidFill>
                  <a:srgbClr val="253761"/>
                </a:solidFill>
                <a:latin typeface="Poppins" panose="00000500000000000000" pitchFamily="2" charset="0"/>
                <a:cs typeface="Poppins" panose="00000500000000000000" pitchFamily="2" charset="0"/>
              </a:rPr>
              <a:t>SCHEDULING</a:t>
            </a:r>
            <a:r>
              <a:rPr lang="en-US" sz="2000" dirty="0">
                <a:solidFill>
                  <a:srgbClr val="253761"/>
                </a:solidFill>
                <a:latin typeface="Poppins" panose="00000500000000000000" pitchFamily="2" charset="0"/>
                <a:cs typeface="Poppins" panose="00000500000000000000" pitchFamily="2" charset="0"/>
              </a:rPr>
              <a:t>: "</a:t>
            </a:r>
            <a:r>
              <a:rPr lang="en-US" sz="2000" i="1" dirty="0">
                <a:solidFill>
                  <a:srgbClr val="253761"/>
                </a:solidFill>
                <a:latin typeface="Poppins" panose="00000500000000000000" pitchFamily="2" charset="0"/>
                <a:cs typeface="Poppins" panose="00000500000000000000" pitchFamily="2" charset="0"/>
              </a:rPr>
              <a:t>If you see anything else on Zillow, feel free to click the same button and it will come straight to me, land or house. I’ll also text you my contact information directly.” </a:t>
            </a:r>
          </a:p>
          <a:p>
            <a:endParaRPr lang="en-US" sz="2000" dirty="0">
              <a:solidFill>
                <a:srgbClr val="253761"/>
              </a:solidFill>
              <a:latin typeface="Poppins" panose="00000500000000000000" pitchFamily="2" charset="0"/>
              <a:cs typeface="Poppins" panose="00000500000000000000" pitchFamily="2" charset="0"/>
            </a:endParaRPr>
          </a:p>
          <a:p>
            <a:r>
              <a:rPr lang="en-US" sz="2000" b="1" dirty="0">
                <a:solidFill>
                  <a:srgbClr val="253761"/>
                </a:solidFill>
                <a:latin typeface="Poppins" panose="00000500000000000000" pitchFamily="2" charset="0"/>
                <a:cs typeface="Poppins" panose="00000500000000000000" pitchFamily="2" charset="0"/>
              </a:rPr>
              <a:t>END: </a:t>
            </a:r>
            <a:r>
              <a:rPr lang="en-US" sz="2000" dirty="0">
                <a:solidFill>
                  <a:srgbClr val="253761"/>
                </a:solidFill>
                <a:latin typeface="Poppins" panose="00000500000000000000" pitchFamily="2" charset="0"/>
                <a:cs typeface="Poppins" panose="00000500000000000000" pitchFamily="2" charset="0"/>
              </a:rPr>
              <a:t>“</a:t>
            </a:r>
            <a:r>
              <a:rPr lang="en-US" sz="2000" i="1" dirty="0">
                <a:solidFill>
                  <a:srgbClr val="253761"/>
                </a:solidFill>
                <a:latin typeface="Poppins" panose="00000500000000000000" pitchFamily="2" charset="0"/>
                <a:cs typeface="Poppins" panose="00000500000000000000" pitchFamily="2" charset="0"/>
              </a:rPr>
              <a:t>Is there anything else I can help you with at this moment?” </a:t>
            </a:r>
            <a:endParaRPr lang="en-US" sz="2000" dirty="0">
              <a:solidFill>
                <a:srgbClr val="25376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690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4CBB-6D3E-D2BE-0428-CDBD619F1BC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DBD897D-665C-97A1-4E3B-BAB4ADB17B47}"/>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61DA3A68-4464-2AFB-8154-99D04652AF36}"/>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DBD1BEA1-DAFD-3012-3F41-17FB1790B2F2}"/>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0E235481-E55D-1F69-C6A9-6DF463C2E007}"/>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Real Time Tour (RTT) Leads</a:t>
            </a:r>
            <a:endParaRPr lang="en-US" dirty="0"/>
          </a:p>
        </p:txBody>
      </p:sp>
      <p:sp>
        <p:nvSpPr>
          <p:cNvPr id="7" name="AutoShape 7">
            <a:extLst>
              <a:ext uri="{FF2B5EF4-FFF2-40B4-BE49-F238E27FC236}">
                <a16:creationId xmlns:a16="http://schemas.microsoft.com/office/drawing/2014/main" id="{68C74E69-4E29-010E-0F7A-F95A40046287}"/>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9ECDFA9C-8E16-C1A9-6BA0-3222A51D2432}"/>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A8370A89-8341-9F1C-F299-F169F60650D9}"/>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a:p>
          <a:p>
            <a:r>
              <a:rPr lang="en-US"/>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FAA9F9D4-5068-25CE-BC8D-7B3059EC4048}"/>
              </a:ext>
            </a:extLst>
          </p:cNvPr>
          <p:cNvSpPr txBox="1"/>
          <p:nvPr/>
        </p:nvSpPr>
        <p:spPr>
          <a:xfrm>
            <a:off x="1423913" y="2108713"/>
            <a:ext cx="15621000" cy="646331"/>
          </a:xfrm>
          <a:prstGeom prst="rect">
            <a:avLst/>
          </a:prstGeom>
          <a:noFill/>
        </p:spPr>
        <p:txBody>
          <a:bodyPr wrap="square">
            <a:spAutoFit/>
          </a:bodyPr>
          <a:lstStyle/>
          <a:p>
            <a:r>
              <a:rPr lang="en-US" dirty="0">
                <a:solidFill>
                  <a:srgbClr val="253761"/>
                </a:solidFill>
                <a:latin typeface="Poppins" panose="00000500000000000000" pitchFamily="2" charset="0"/>
                <a:cs typeface="Poppins" panose="00000500000000000000" pitchFamily="2" charset="0"/>
              </a:rPr>
              <a:t>Connect with high-intent customers, get to your first face-to-face appointment faster and save time with </a:t>
            </a:r>
            <a:r>
              <a:rPr lang="en-US" dirty="0" err="1">
                <a:solidFill>
                  <a:srgbClr val="253761"/>
                </a:solidFill>
                <a:latin typeface="Poppins" panose="00000500000000000000" pitchFamily="2" charset="0"/>
                <a:cs typeface="Poppins" panose="00000500000000000000" pitchFamily="2" charset="0"/>
              </a:rPr>
              <a:t>ShowingTime</a:t>
            </a:r>
            <a:r>
              <a:rPr lang="en-US" dirty="0">
                <a:solidFill>
                  <a:srgbClr val="253761"/>
                </a:solidFill>
                <a:latin typeface="Poppins" panose="00000500000000000000" pitchFamily="2" charset="0"/>
                <a:cs typeface="Poppins" panose="00000500000000000000" pitchFamily="2" charset="0"/>
              </a:rPr>
              <a:t>-integrated booking. </a:t>
            </a:r>
            <a:endParaRPr lang="en-US" sz="2000" dirty="0">
              <a:solidFill>
                <a:srgbClr val="25376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CC8B07A0-B8FD-F824-763A-38224C29EE02}"/>
              </a:ext>
            </a:extLst>
          </p:cNvPr>
          <p:cNvSpPr txBox="1"/>
          <p:nvPr/>
        </p:nvSpPr>
        <p:spPr>
          <a:xfrm>
            <a:off x="1436203" y="3238500"/>
            <a:ext cx="7720087" cy="5109091"/>
          </a:xfrm>
          <a:prstGeom prst="rect">
            <a:avLst/>
          </a:prstGeom>
          <a:noFill/>
        </p:spPr>
        <p:txBody>
          <a:bodyPr wrap="square">
            <a:spAutoFit/>
          </a:bodyPr>
          <a:lstStyle/>
          <a:p>
            <a:r>
              <a:rPr lang="en-US" sz="2800" b="1" i="0" u="none" strike="noStrike" baseline="0" dirty="0">
                <a:solidFill>
                  <a:srgbClr val="253761"/>
                </a:solidFill>
                <a:latin typeface="Poppins" panose="00000500000000000000" pitchFamily="2" charset="0"/>
                <a:cs typeface="Poppins" panose="00000500000000000000" pitchFamily="2" charset="0"/>
              </a:rPr>
              <a:t>Answering the Real Time Tour call</a:t>
            </a:r>
          </a:p>
          <a:p>
            <a:endParaRPr lang="en-US" sz="2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Caller ID on your device will show - “Real Time Tour” for all RTT leads.</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This allows agents to review the tour request without having to speak to a buyer in real time.</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If you don’t see the Real-Time Touring Caller ID on your mobile device when you receive a Real-Time Tour lead, update your Premier Agent App.</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You have </a:t>
            </a:r>
            <a:r>
              <a:rPr lang="en-US" sz="1800" b="1" i="0" u="none" strike="noStrike" baseline="0" dirty="0">
                <a:solidFill>
                  <a:srgbClr val="253761"/>
                </a:solidFill>
                <a:latin typeface="Poppins" panose="00000500000000000000" pitchFamily="2" charset="0"/>
                <a:cs typeface="Poppins" panose="00000500000000000000" pitchFamily="2" charset="0"/>
              </a:rPr>
              <a:t>5 Minutes </a:t>
            </a:r>
            <a:r>
              <a:rPr lang="en-US" sz="1800" b="0" i="0" u="none" strike="noStrike" baseline="0" dirty="0">
                <a:solidFill>
                  <a:srgbClr val="253761"/>
                </a:solidFill>
                <a:latin typeface="Poppins" panose="00000500000000000000" pitchFamily="2" charset="0"/>
                <a:cs typeface="Poppins" panose="00000500000000000000" pitchFamily="2" charset="0"/>
              </a:rPr>
              <a:t>to commit or pass Reminder (no live customer on the line).</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Only accept the tour if you can commit to fulfilling one of the times requested. Otherwise, pass it on to the team.</a:t>
            </a:r>
          </a:p>
        </p:txBody>
      </p:sp>
      <p:sp>
        <p:nvSpPr>
          <p:cNvPr id="12" name="TextBox 11">
            <a:extLst>
              <a:ext uri="{FF2B5EF4-FFF2-40B4-BE49-F238E27FC236}">
                <a16:creationId xmlns:a16="http://schemas.microsoft.com/office/drawing/2014/main" id="{442112A4-F5CA-1682-B826-EF3F07CCB9DC}"/>
              </a:ext>
            </a:extLst>
          </p:cNvPr>
          <p:cNvSpPr txBox="1"/>
          <p:nvPr/>
        </p:nvSpPr>
        <p:spPr>
          <a:xfrm>
            <a:off x="9541859" y="3238500"/>
            <a:ext cx="7720087" cy="6217087"/>
          </a:xfrm>
          <a:prstGeom prst="rect">
            <a:avLst/>
          </a:prstGeom>
          <a:noFill/>
        </p:spPr>
        <p:txBody>
          <a:bodyPr wrap="square">
            <a:spAutoFit/>
          </a:bodyPr>
          <a:lstStyle/>
          <a:p>
            <a:r>
              <a:rPr lang="en-US" sz="2800" b="1" i="0" u="none" strike="noStrike" baseline="0" dirty="0">
                <a:solidFill>
                  <a:srgbClr val="253761"/>
                </a:solidFill>
                <a:latin typeface="Poppins" panose="00000500000000000000" pitchFamily="2" charset="0"/>
                <a:cs typeface="Poppins" panose="00000500000000000000" pitchFamily="2" charset="0"/>
              </a:rPr>
              <a:t>The Golden Text</a:t>
            </a:r>
          </a:p>
          <a:p>
            <a:endParaRPr lang="en-US" sz="2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Within 30 minutes of committing to the appointment then text to confirm using the Golden Text</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For example:</a:t>
            </a:r>
          </a:p>
          <a:p>
            <a:r>
              <a:rPr lang="en-US" sz="1800" b="0" i="0" u="none" strike="noStrike" baseline="0" dirty="0">
                <a:solidFill>
                  <a:srgbClr val="253761"/>
                </a:solidFill>
                <a:latin typeface="Poppins" panose="00000500000000000000" pitchFamily="2" charset="0"/>
                <a:cs typeface="Poppins" panose="00000500000000000000" pitchFamily="2" charset="0"/>
              </a:rPr>
              <a:t>“Hey it’s Kevin with Designed Realty! Zillow sent me your info, and I’m excited to give you a tour of 123 Main Street in Snohomish at 3:00 PM tomorrow. Just to confirm, does this time still work for you?”</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Key elements of the Golden Text include:</a:t>
            </a:r>
          </a:p>
          <a:p>
            <a:pPr marL="285750" indent="-285750">
              <a:buFont typeface="Arial" panose="020B0604020202020204" pitchFamily="34" charset="0"/>
              <a:buChar char="•"/>
            </a:pPr>
            <a:r>
              <a:rPr lang="en-US" sz="1800" b="0" i="0" u="none" strike="noStrike" baseline="0" dirty="0">
                <a:solidFill>
                  <a:srgbClr val="253761"/>
                </a:solidFill>
                <a:latin typeface="Poppins" panose="00000500000000000000" pitchFamily="2" charset="0"/>
                <a:cs typeface="Poppins" panose="00000500000000000000" pitchFamily="2" charset="0"/>
              </a:rPr>
              <a:t>Stating your name and brokerage</a:t>
            </a:r>
          </a:p>
          <a:p>
            <a:pPr marL="285750" indent="-285750">
              <a:buFont typeface="Arial" panose="020B0604020202020204" pitchFamily="34" charset="0"/>
              <a:buChar char="•"/>
            </a:pPr>
            <a:r>
              <a:rPr lang="en-US" sz="1800" b="0" i="0" u="none" strike="noStrike" baseline="0" dirty="0">
                <a:solidFill>
                  <a:srgbClr val="253761"/>
                </a:solidFill>
                <a:latin typeface="Poppins" panose="00000500000000000000" pitchFamily="2" charset="0"/>
                <a:cs typeface="Poppins" panose="00000500000000000000" pitchFamily="2" charset="0"/>
              </a:rPr>
              <a:t>Reminding the buyer that Zillow connected you</a:t>
            </a:r>
          </a:p>
          <a:p>
            <a:pPr marL="285750" indent="-285750">
              <a:buFont typeface="Arial" panose="020B0604020202020204" pitchFamily="34" charset="0"/>
              <a:buChar char="•"/>
            </a:pPr>
            <a:r>
              <a:rPr lang="en-US" sz="1800" b="0" i="0" u="none" strike="noStrike" baseline="0" dirty="0">
                <a:solidFill>
                  <a:srgbClr val="253761"/>
                </a:solidFill>
                <a:latin typeface="Poppins" panose="00000500000000000000" pitchFamily="2" charset="0"/>
                <a:cs typeface="Poppins" panose="00000500000000000000" pitchFamily="2" charset="0"/>
              </a:rPr>
              <a:t>Confirming the tour location and time.</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i="1" dirty="0">
                <a:solidFill>
                  <a:srgbClr val="253761"/>
                </a:solidFill>
                <a:latin typeface="Poppins" panose="00000500000000000000" pitchFamily="2" charset="0"/>
                <a:cs typeface="Poppins" panose="00000500000000000000" pitchFamily="2" charset="0"/>
              </a:rPr>
              <a:t>Note</a:t>
            </a:r>
            <a:r>
              <a:rPr lang="en-US" dirty="0">
                <a:solidFill>
                  <a:srgbClr val="253761"/>
                </a:solidFill>
                <a:latin typeface="Poppins" panose="00000500000000000000" pitchFamily="2" charset="0"/>
                <a:cs typeface="Poppins" panose="00000500000000000000" pitchFamily="2" charset="0"/>
              </a:rPr>
              <a:t>: </a:t>
            </a:r>
            <a:r>
              <a:rPr lang="en-US" sz="1800" b="0" i="0" u="none" strike="noStrike" baseline="0" dirty="0">
                <a:solidFill>
                  <a:srgbClr val="253761"/>
                </a:solidFill>
                <a:latin typeface="Poppins" panose="00000500000000000000" pitchFamily="2" charset="0"/>
                <a:cs typeface="Poppins" panose="00000500000000000000" pitchFamily="2" charset="0"/>
              </a:rPr>
              <a:t>Do not ask for pre-approval information in the first communication(s), unless the specific listing requirements in </a:t>
            </a:r>
            <a:r>
              <a:rPr lang="en-US" sz="1800" b="0" i="0" u="none" strike="noStrike" baseline="0" dirty="0" err="1">
                <a:solidFill>
                  <a:srgbClr val="253761"/>
                </a:solidFill>
                <a:latin typeface="Poppins" panose="00000500000000000000" pitchFamily="2" charset="0"/>
                <a:cs typeface="Poppins" panose="00000500000000000000" pitchFamily="2" charset="0"/>
              </a:rPr>
              <a:t>Showingtime</a:t>
            </a:r>
            <a:r>
              <a:rPr lang="en-US" sz="1800" b="0" i="0" u="none" strike="noStrike" baseline="0" dirty="0">
                <a:solidFill>
                  <a:srgbClr val="253761"/>
                </a:solidFill>
                <a:latin typeface="Poppins" panose="00000500000000000000" pitchFamily="2" charset="0"/>
                <a:cs typeface="Poppins" panose="00000500000000000000" pitchFamily="2" charset="0"/>
              </a:rPr>
              <a:t> require/ask for it.</a:t>
            </a:r>
          </a:p>
          <a:p>
            <a:endParaRPr lang="en-US" sz="1800" b="0" i="0" u="none" strike="noStrike" baseline="0" dirty="0">
              <a:solidFill>
                <a:srgbClr val="253761"/>
              </a:solidFill>
              <a:latin typeface="Poppins" panose="00000500000000000000" pitchFamily="2" charset="0"/>
              <a:cs typeface="Poppins" panose="00000500000000000000" pitchFamily="2" charset="0"/>
            </a:endParaRPr>
          </a:p>
          <a:p>
            <a:r>
              <a:rPr lang="en-US" sz="1800" b="0" i="0" u="none" strike="noStrike" baseline="0" dirty="0">
                <a:solidFill>
                  <a:srgbClr val="253761"/>
                </a:solidFill>
                <a:latin typeface="Poppins" panose="00000500000000000000" pitchFamily="2" charset="0"/>
                <a:cs typeface="Poppins" panose="00000500000000000000" pitchFamily="2" charset="0"/>
              </a:rPr>
              <a:t>If necessary, you can call, but do so after sending the Golden Text</a:t>
            </a:r>
          </a:p>
        </p:txBody>
      </p:sp>
    </p:spTree>
    <p:extLst>
      <p:ext uri="{BB962C8B-B14F-4D97-AF65-F5344CB8AC3E}">
        <p14:creationId xmlns:p14="http://schemas.microsoft.com/office/powerpoint/2010/main" val="25393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CFF6-E304-DD79-C415-5DB995D86969}"/>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241D244-F7F7-56DD-CC89-FB4DC64F63A7}"/>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FAD111B1-860B-52CE-F918-933EE4931FD8}"/>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B1F6D916-3330-F064-35AE-4FB3415F5404}"/>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1CB9B688-3590-5367-3087-89CA7882C628}"/>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Real Time Tour (RTT) – managing the appointment</a:t>
            </a:r>
            <a:endParaRPr lang="en-US" dirty="0"/>
          </a:p>
        </p:txBody>
      </p:sp>
      <p:sp>
        <p:nvSpPr>
          <p:cNvPr id="7" name="AutoShape 7">
            <a:extLst>
              <a:ext uri="{FF2B5EF4-FFF2-40B4-BE49-F238E27FC236}">
                <a16:creationId xmlns:a16="http://schemas.microsoft.com/office/drawing/2014/main" id="{386E8E69-5E81-9BB9-BB38-327BD4720822}"/>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2F52A7CB-02FF-A1E2-C939-8C8B796FD2D7}"/>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9E77C270-FB9B-C024-BA4F-7FBF49D63E80}"/>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455A5859-818A-5B0A-ED1E-FF8847303BE4}"/>
              </a:ext>
            </a:extLst>
          </p:cNvPr>
          <p:cNvSpPr txBox="1"/>
          <p:nvPr/>
        </p:nvSpPr>
        <p:spPr>
          <a:xfrm>
            <a:off x="1423913" y="2108713"/>
            <a:ext cx="15621000" cy="646331"/>
          </a:xfrm>
          <a:prstGeom prst="rect">
            <a:avLst/>
          </a:prstGeom>
          <a:noFill/>
        </p:spPr>
        <p:txBody>
          <a:bodyPr wrap="square">
            <a:spAutoFit/>
          </a:bodyPr>
          <a:lstStyle/>
          <a:p>
            <a:r>
              <a:rPr lang="en-US" dirty="0">
                <a:solidFill>
                  <a:srgbClr val="253761"/>
                </a:solidFill>
                <a:latin typeface="Poppins" panose="00000500000000000000" pitchFamily="2" charset="0"/>
                <a:cs typeface="Poppins" panose="00000500000000000000" pitchFamily="2" charset="0"/>
              </a:rPr>
              <a:t>Real-Time Tours should be managed directly in the Premier Agent App. Communicate any changes to the appointment with the buyer.</a:t>
            </a:r>
          </a:p>
          <a:p>
            <a:r>
              <a:rPr lang="en-US" dirty="0">
                <a:solidFill>
                  <a:srgbClr val="253761"/>
                </a:solidFill>
                <a:latin typeface="Poppins" panose="00000500000000000000" pitchFamily="2" charset="0"/>
                <a:cs typeface="Poppins" panose="00000500000000000000" pitchFamily="2" charset="0"/>
              </a:rPr>
              <a:t>Once appointment has been scheduled, then progress the deal stage to 1st Appt Scheduled in Follow-Up Boss! </a:t>
            </a:r>
            <a:endParaRPr lang="en-US" sz="2000" dirty="0">
              <a:solidFill>
                <a:srgbClr val="25376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0DAF6AAF-64B7-E536-F040-1950101CB76A}"/>
              </a:ext>
            </a:extLst>
          </p:cNvPr>
          <p:cNvSpPr txBox="1"/>
          <p:nvPr/>
        </p:nvSpPr>
        <p:spPr>
          <a:xfrm>
            <a:off x="1455868" y="4012466"/>
            <a:ext cx="7078532" cy="5109091"/>
          </a:xfrm>
          <a:prstGeom prst="rect">
            <a:avLst/>
          </a:prstGeom>
          <a:solidFill>
            <a:srgbClr val="F8F8F8"/>
          </a:solidFill>
        </p:spPr>
        <p:txBody>
          <a:bodyPr wrap="square" numCol="1">
            <a:spAutoFit/>
          </a:bodyPr>
          <a:lstStyle/>
          <a:p>
            <a:pPr algn="l">
              <a:spcAft>
                <a:spcPts val="600"/>
              </a:spcAft>
            </a:pPr>
            <a:r>
              <a:rPr lang="en-US" b="1" i="0" u="none" strike="noStrike" baseline="0" dirty="0">
                <a:solidFill>
                  <a:srgbClr val="253761"/>
                </a:solidFill>
                <a:latin typeface="Poppins" panose="00000500000000000000" pitchFamily="2" charset="0"/>
                <a:cs typeface="Poppins" panose="00000500000000000000" pitchFamily="2" charset="0"/>
              </a:rPr>
              <a:t>After they submit their request </a:t>
            </a:r>
            <a:r>
              <a:rPr lang="en-US" b="0" i="0" u="none" strike="noStrike" baseline="0" dirty="0">
                <a:solidFill>
                  <a:srgbClr val="253761"/>
                </a:solidFill>
                <a:latin typeface="Poppins" panose="00000500000000000000" pitchFamily="2" charset="0"/>
                <a:cs typeface="Poppins" panose="00000500000000000000" pitchFamily="2" charset="0"/>
              </a:rPr>
              <a:t>(and before its been accepted by an agent)</a:t>
            </a: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Tour Details: Property Address &amp; Requested Times.</a:t>
            </a:r>
            <a:endParaRPr lang="en-US" sz="1600" i="1"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1" u="none" strike="noStrike" baseline="0" dirty="0">
                <a:solidFill>
                  <a:srgbClr val="253761"/>
                </a:solidFill>
                <a:latin typeface="Poppins" panose="00000500000000000000" pitchFamily="2" charset="0"/>
                <a:cs typeface="Poppins" panose="00000500000000000000" pitchFamily="2" charset="0"/>
              </a:rPr>
              <a:t>Note that you are looking for a Buyer’s Agent to take them on a tour.</a:t>
            </a:r>
          </a:p>
          <a:p>
            <a:pPr marL="628650" lvl="1" indent="-171450">
              <a:buFont typeface="Arial" panose="020B0604020202020204" pitchFamily="34" charset="0"/>
              <a:buChar char="•"/>
            </a:pPr>
            <a:endParaRPr lang="en-US" b="0" i="0" u="none" strike="noStrike" baseline="0" dirty="0">
              <a:solidFill>
                <a:srgbClr val="253761"/>
              </a:solidFill>
              <a:latin typeface="Poppins" panose="00000500000000000000" pitchFamily="2" charset="0"/>
              <a:cs typeface="Poppins" panose="00000500000000000000" pitchFamily="2" charset="0"/>
            </a:endParaRPr>
          </a:p>
          <a:p>
            <a:pPr algn="l">
              <a:spcAft>
                <a:spcPts val="600"/>
              </a:spcAft>
            </a:pPr>
            <a:r>
              <a:rPr lang="en-US" b="1" i="0" u="none" strike="noStrike" baseline="0" dirty="0">
                <a:solidFill>
                  <a:srgbClr val="253761"/>
                </a:solidFill>
                <a:latin typeface="Poppins" panose="00000500000000000000" pitchFamily="2" charset="0"/>
                <a:cs typeface="Poppins" panose="00000500000000000000" pitchFamily="2" charset="0"/>
              </a:rPr>
              <a:t>As soon as an agent has accepted the lead</a:t>
            </a:r>
            <a:endParaRPr lang="en-US" b="0" i="0"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Tour Details: Property Address &amp; Selected Time.</a:t>
            </a: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Agent Details: Your name, phone number, email, and a link to your Agent Profile on Zillow.</a:t>
            </a:r>
            <a:endParaRPr lang="en-US" sz="1600" b="0" i="1"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1" u="none" strike="noStrike" baseline="0" dirty="0">
                <a:solidFill>
                  <a:srgbClr val="253761"/>
                </a:solidFill>
                <a:latin typeface="Poppins" panose="00000500000000000000" pitchFamily="2" charset="0"/>
                <a:cs typeface="Poppins" panose="00000500000000000000" pitchFamily="2" charset="0"/>
              </a:rPr>
              <a:t>Note to reach out to you directly in case they need to cancel or reschedule.</a:t>
            </a:r>
            <a:endParaRPr lang="en-US" sz="1600" b="0" i="0" u="none" strike="noStrike" baseline="0" dirty="0">
              <a:solidFill>
                <a:srgbClr val="253761"/>
              </a:solidFill>
              <a:latin typeface="Poppins" panose="00000500000000000000" pitchFamily="2" charset="0"/>
              <a:cs typeface="Poppins" panose="00000500000000000000" pitchFamily="2" charset="0"/>
            </a:endParaRPr>
          </a:p>
          <a:p>
            <a:pPr algn="l"/>
            <a:endParaRPr lang="en-US" b="1" i="0" u="none" strike="noStrike" baseline="0" dirty="0">
              <a:solidFill>
                <a:srgbClr val="253761"/>
              </a:solidFill>
              <a:latin typeface="Poppins" panose="00000500000000000000" pitchFamily="2" charset="0"/>
              <a:cs typeface="Poppins" panose="00000500000000000000" pitchFamily="2" charset="0"/>
            </a:endParaRPr>
          </a:p>
          <a:p>
            <a:pPr algn="l">
              <a:spcAft>
                <a:spcPts val="600"/>
              </a:spcAft>
            </a:pPr>
            <a:r>
              <a:rPr lang="en-US" b="1" i="0" u="none" strike="noStrike" baseline="0" dirty="0">
                <a:solidFill>
                  <a:srgbClr val="253761"/>
                </a:solidFill>
                <a:latin typeface="Poppins" panose="00000500000000000000" pitchFamily="2" charset="0"/>
                <a:cs typeface="Poppins" panose="00000500000000000000" pitchFamily="2" charset="0"/>
              </a:rPr>
              <a:t>Tour day reminders</a:t>
            </a:r>
            <a:endParaRPr lang="en-US" b="0" i="0" u="none" strike="noStrike" baseline="0" dirty="0">
              <a:solidFill>
                <a:srgbClr val="253761"/>
              </a:solidFill>
              <a:latin typeface="Poppins" panose="00000500000000000000" pitchFamily="2" charset="0"/>
              <a:cs typeface="Poppins" panose="00000500000000000000" pitchFamily="2" charset="0"/>
            </a:endParaRPr>
          </a:p>
          <a:p>
            <a:pPr marL="628650" lvl="1" indent="-171450">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Zillow sends the buyer a text reminder at 24 hours and 2 hours prior to the confirmed tour time.</a:t>
            </a:r>
            <a:endParaRPr lang="en-US" b="1" i="0" u="none" strike="noStrike" baseline="0" dirty="0">
              <a:solidFill>
                <a:srgbClr val="253761"/>
              </a:solidFill>
              <a:latin typeface="Poppins" panose="00000500000000000000" pitchFamily="2" charset="0"/>
              <a:cs typeface="Poppins" panose="00000500000000000000" pitchFamily="2" charset="0"/>
            </a:endParaRPr>
          </a:p>
          <a:p>
            <a:pPr algn="l"/>
            <a:endParaRPr lang="en-US" b="1" dirty="0">
              <a:solidFill>
                <a:srgbClr val="25376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97F09F27-45C3-22C6-687E-741F292BBA2D}"/>
              </a:ext>
            </a:extLst>
          </p:cNvPr>
          <p:cNvSpPr txBox="1"/>
          <p:nvPr/>
        </p:nvSpPr>
        <p:spPr>
          <a:xfrm>
            <a:off x="4527755" y="2974714"/>
            <a:ext cx="9232490" cy="861774"/>
          </a:xfrm>
          <a:prstGeom prst="rect">
            <a:avLst/>
          </a:prstGeom>
          <a:noFill/>
        </p:spPr>
        <p:txBody>
          <a:bodyPr wrap="square">
            <a:spAutoFit/>
          </a:bodyPr>
          <a:lstStyle/>
          <a:p>
            <a:pPr algn="ctr"/>
            <a:r>
              <a:rPr lang="en-US" b="1" i="0" u="none" strike="noStrike" baseline="0" dirty="0">
                <a:solidFill>
                  <a:srgbClr val="253761"/>
                </a:solidFill>
                <a:latin typeface="Poppins" panose="00000500000000000000" pitchFamily="2" charset="0"/>
                <a:cs typeface="Poppins" panose="00000500000000000000" pitchFamily="2" charset="0"/>
              </a:rPr>
              <a:t>Buyer Communications from Zillow</a:t>
            </a:r>
          </a:p>
          <a:p>
            <a:pPr algn="ctr"/>
            <a:r>
              <a:rPr lang="en-US" sz="1600" b="0" i="0" u="none" strike="noStrike" baseline="0" dirty="0">
                <a:solidFill>
                  <a:srgbClr val="253761"/>
                </a:solidFill>
                <a:latin typeface="Poppins" panose="00000500000000000000" pitchFamily="2" charset="0"/>
                <a:cs typeface="Poppins" panose="00000500000000000000" pitchFamily="2" charset="0"/>
              </a:rPr>
              <a:t>Agents will be cc’d on all email communications that are sent to the buyer once the tour is accepted.</a:t>
            </a:r>
          </a:p>
        </p:txBody>
      </p:sp>
      <p:sp>
        <p:nvSpPr>
          <p:cNvPr id="16" name="TextBox 15">
            <a:extLst>
              <a:ext uri="{FF2B5EF4-FFF2-40B4-BE49-F238E27FC236}">
                <a16:creationId xmlns:a16="http://schemas.microsoft.com/office/drawing/2014/main" id="{AB0E2A8C-ECFC-C561-EED3-89CA97E090F4}"/>
              </a:ext>
            </a:extLst>
          </p:cNvPr>
          <p:cNvSpPr txBox="1"/>
          <p:nvPr/>
        </p:nvSpPr>
        <p:spPr>
          <a:xfrm>
            <a:off x="9541859" y="4012466"/>
            <a:ext cx="7078532" cy="5770811"/>
          </a:xfrm>
          <a:prstGeom prst="rect">
            <a:avLst/>
          </a:prstGeom>
          <a:solidFill>
            <a:srgbClr val="F8F8F8"/>
          </a:solidFill>
        </p:spPr>
        <p:txBody>
          <a:bodyPr wrap="square">
            <a:spAutoFit/>
          </a:bodyPr>
          <a:lstStyle/>
          <a:p>
            <a:pPr algn="l">
              <a:spcAft>
                <a:spcPts val="600"/>
              </a:spcAft>
            </a:pPr>
            <a:r>
              <a:rPr lang="en-US" b="1" i="0" u="none" strike="noStrike" baseline="0" dirty="0">
                <a:solidFill>
                  <a:srgbClr val="253761"/>
                </a:solidFill>
                <a:latin typeface="Poppins" panose="00000500000000000000" pitchFamily="2" charset="0"/>
                <a:cs typeface="Poppins" panose="00000500000000000000" pitchFamily="2" charset="0"/>
              </a:rPr>
              <a:t>If the tour is rescheduled</a:t>
            </a:r>
            <a:endParaRPr lang="en-US" b="0" i="0"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Tour Details: Property Address &amp; Updated Time.</a:t>
            </a: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Agent Details: Your name, phone number, email, and a link to your Agent Profile on Zillow.</a:t>
            </a:r>
            <a:endParaRPr lang="en-US" sz="1600" b="0" i="1"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1" u="none" strike="noStrike" baseline="0" dirty="0">
                <a:solidFill>
                  <a:srgbClr val="253761"/>
                </a:solidFill>
                <a:latin typeface="Poppins" panose="00000500000000000000" pitchFamily="2" charset="0"/>
                <a:cs typeface="Poppins" panose="00000500000000000000" pitchFamily="2" charset="0"/>
              </a:rPr>
              <a:t>Note to reach out to you directly in case they need to cancel or reschedule.</a:t>
            </a:r>
            <a:endParaRPr lang="en-US" sz="1600" b="0" i="0" u="none" strike="noStrike" baseline="0" dirty="0">
              <a:solidFill>
                <a:srgbClr val="253761"/>
              </a:solidFill>
              <a:latin typeface="Poppins" panose="00000500000000000000" pitchFamily="2" charset="0"/>
              <a:cs typeface="Poppins" panose="00000500000000000000" pitchFamily="2" charset="0"/>
            </a:endParaRPr>
          </a:p>
          <a:p>
            <a:pPr algn="l"/>
            <a:endParaRPr lang="en-US" b="1" i="0" u="none" strike="noStrike" baseline="0" dirty="0">
              <a:solidFill>
                <a:srgbClr val="253761"/>
              </a:solidFill>
              <a:latin typeface="Poppins" panose="00000500000000000000" pitchFamily="2" charset="0"/>
              <a:cs typeface="Poppins" panose="00000500000000000000" pitchFamily="2" charset="0"/>
            </a:endParaRPr>
          </a:p>
          <a:p>
            <a:pPr algn="l">
              <a:spcAft>
                <a:spcPts val="600"/>
              </a:spcAft>
            </a:pPr>
            <a:r>
              <a:rPr lang="en-US" b="1" i="0" u="none" strike="noStrike" baseline="0" dirty="0">
                <a:solidFill>
                  <a:srgbClr val="253761"/>
                </a:solidFill>
                <a:latin typeface="Poppins" panose="00000500000000000000" pitchFamily="2" charset="0"/>
                <a:cs typeface="Poppins" panose="00000500000000000000" pitchFamily="2" charset="0"/>
              </a:rPr>
              <a:t>If the tour is canceled</a:t>
            </a:r>
            <a:endParaRPr lang="en-US" b="0" i="0"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Tour Details: Property Address</a:t>
            </a: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Agent Details: Your name, phone number, email, and a link to your Agent Profile on Zillow.</a:t>
            </a:r>
            <a:endParaRPr lang="en-US" sz="1600" b="0" i="1"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1" u="none" strike="noStrike" baseline="0" dirty="0">
                <a:solidFill>
                  <a:srgbClr val="253761"/>
                </a:solidFill>
                <a:latin typeface="Poppins" panose="00000500000000000000" pitchFamily="2" charset="0"/>
                <a:cs typeface="Poppins" panose="00000500000000000000" pitchFamily="2" charset="0"/>
              </a:rPr>
              <a:t>Note that you will contact them with additional details.</a:t>
            </a:r>
            <a:endParaRPr lang="en-US" sz="1600" b="0" i="0" u="none" strike="noStrike" baseline="0" dirty="0">
              <a:solidFill>
                <a:srgbClr val="253761"/>
              </a:solidFill>
              <a:latin typeface="Poppins" panose="00000500000000000000" pitchFamily="2" charset="0"/>
              <a:cs typeface="Poppins" panose="00000500000000000000" pitchFamily="2" charset="0"/>
            </a:endParaRPr>
          </a:p>
          <a:p>
            <a:pPr algn="l"/>
            <a:endParaRPr lang="en-US" b="1" i="0" u="none" strike="noStrike" baseline="0" dirty="0">
              <a:solidFill>
                <a:srgbClr val="253761"/>
              </a:solidFill>
              <a:latin typeface="Poppins" panose="00000500000000000000" pitchFamily="2" charset="0"/>
              <a:cs typeface="Poppins" panose="00000500000000000000" pitchFamily="2" charset="0"/>
            </a:endParaRPr>
          </a:p>
          <a:p>
            <a:pPr algn="l">
              <a:spcAft>
                <a:spcPts val="600"/>
              </a:spcAft>
            </a:pPr>
            <a:r>
              <a:rPr lang="en-US" b="1" i="0" u="none" strike="noStrike" baseline="0" dirty="0">
                <a:solidFill>
                  <a:srgbClr val="253761"/>
                </a:solidFill>
                <a:latin typeface="Poppins" panose="00000500000000000000" pitchFamily="2" charset="0"/>
                <a:cs typeface="Poppins" panose="00000500000000000000" pitchFamily="2" charset="0"/>
              </a:rPr>
              <a:t>If the initial tour request fails</a:t>
            </a:r>
            <a:endParaRPr lang="en-US" b="0" i="0"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Tour Details: Property Address &amp; Requested Times</a:t>
            </a:r>
          </a:p>
          <a:p>
            <a:pPr marL="628650" lvl="1" indent="-171450">
              <a:spcAft>
                <a:spcPts val="600"/>
              </a:spcAft>
              <a:buFont typeface="Arial" panose="020B0604020202020204" pitchFamily="34" charset="0"/>
              <a:buChar char="•"/>
            </a:pPr>
            <a:r>
              <a:rPr lang="en-US" sz="1600" b="0" i="0" u="none" strike="noStrike" baseline="0" dirty="0">
                <a:solidFill>
                  <a:srgbClr val="253761"/>
                </a:solidFill>
                <a:latin typeface="Poppins" panose="00000500000000000000" pitchFamily="2" charset="0"/>
                <a:cs typeface="Poppins" panose="00000500000000000000" pitchFamily="2" charset="0"/>
              </a:rPr>
              <a:t>Agent Details: Your name, phone number, email, and a link to your Premier Agent Profile on Zillow.</a:t>
            </a:r>
            <a:endParaRPr lang="en-US" sz="1600" b="0" i="1" u="none" strike="noStrike" baseline="0" dirty="0">
              <a:solidFill>
                <a:srgbClr val="253761"/>
              </a:solidFill>
              <a:latin typeface="Poppins" panose="00000500000000000000" pitchFamily="2" charset="0"/>
              <a:cs typeface="Poppins" panose="00000500000000000000" pitchFamily="2" charset="0"/>
            </a:endParaRPr>
          </a:p>
          <a:p>
            <a:pPr marL="628650" lvl="1" indent="-171450">
              <a:spcAft>
                <a:spcPts val="600"/>
              </a:spcAft>
              <a:buFont typeface="Arial" panose="020B0604020202020204" pitchFamily="34" charset="0"/>
              <a:buChar char="•"/>
            </a:pPr>
            <a:r>
              <a:rPr lang="en-US" sz="1600" b="0" i="1" u="none" strike="noStrike" baseline="0" dirty="0">
                <a:solidFill>
                  <a:srgbClr val="253761"/>
                </a:solidFill>
                <a:latin typeface="Poppins" panose="00000500000000000000" pitchFamily="2" charset="0"/>
                <a:cs typeface="Poppins" panose="00000500000000000000" pitchFamily="2" charset="0"/>
              </a:rPr>
              <a:t>Note that we weren’t able to book the tour yet, but that you will be in touch with additional details.</a:t>
            </a:r>
            <a:endParaRPr lang="en-US" sz="1600" dirty="0">
              <a:solidFill>
                <a:srgbClr val="25376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974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216A1-7878-367E-7F02-C0E443835E9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39B9121-D0C8-F23A-7BB9-CB0F04164614}"/>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67331D5E-266D-AC23-6F4A-FED25349721D}"/>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7F647A4E-DA8D-CD99-A9A9-C4C80B05FB77}"/>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7782BBD7-41E7-4A8C-B094-634BB4F2272E}"/>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Real Time Tour (RTT) – no confirmation</a:t>
            </a:r>
            <a:endParaRPr lang="en-US" dirty="0"/>
          </a:p>
        </p:txBody>
      </p:sp>
      <p:sp>
        <p:nvSpPr>
          <p:cNvPr id="7" name="AutoShape 7">
            <a:extLst>
              <a:ext uri="{FF2B5EF4-FFF2-40B4-BE49-F238E27FC236}">
                <a16:creationId xmlns:a16="http://schemas.microsoft.com/office/drawing/2014/main" id="{A02DC130-6B44-3A7D-BC75-2A1CD791FC31}"/>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837DD4AA-D3B2-94FE-9F92-5C5A4C245747}"/>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48C42816-4284-ACFF-AE94-1C17F79649F3}"/>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6BF03F76-B3CE-DA68-EE42-913BB2547342}"/>
              </a:ext>
            </a:extLst>
          </p:cNvPr>
          <p:cNvSpPr txBox="1"/>
          <p:nvPr/>
        </p:nvSpPr>
        <p:spPr>
          <a:xfrm>
            <a:off x="1423913" y="2108713"/>
            <a:ext cx="15621000" cy="523220"/>
          </a:xfrm>
          <a:prstGeom prst="rect">
            <a:avLst/>
          </a:prstGeom>
          <a:noFill/>
        </p:spPr>
        <p:txBody>
          <a:bodyPr wrap="square">
            <a:spAutoFit/>
          </a:bodyPr>
          <a:lstStyle/>
          <a:p>
            <a:r>
              <a:rPr lang="en-US" sz="2800" b="1" dirty="0">
                <a:solidFill>
                  <a:srgbClr val="253761"/>
                </a:solidFill>
                <a:latin typeface="Poppins" panose="00000500000000000000" pitchFamily="2" charset="0"/>
                <a:cs typeface="Poppins" panose="00000500000000000000" pitchFamily="2" charset="0"/>
              </a:rPr>
              <a:t>What do I do if a RTT lead does not confirm with me?</a:t>
            </a:r>
            <a:endParaRPr lang="en-US" sz="3200" b="1" dirty="0">
              <a:solidFill>
                <a:srgbClr val="25376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46F25D25-20E9-79D1-2831-12C0F0D728D5}"/>
              </a:ext>
            </a:extLst>
          </p:cNvPr>
          <p:cNvSpPr txBox="1"/>
          <p:nvPr/>
        </p:nvSpPr>
        <p:spPr>
          <a:xfrm>
            <a:off x="1524000" y="3086100"/>
            <a:ext cx="16002000" cy="2308324"/>
          </a:xfrm>
          <a:prstGeom prst="rect">
            <a:avLst/>
          </a:prstGeom>
          <a:noFill/>
        </p:spPr>
        <p:txBody>
          <a:bodyPr wrap="square">
            <a:spAutoFit/>
          </a:bodyPr>
          <a:lstStyle/>
          <a:p>
            <a:r>
              <a:rPr lang="en-US" sz="2400" b="0" i="0" u="none" strike="noStrike" baseline="0" dirty="0">
                <a:solidFill>
                  <a:srgbClr val="253761"/>
                </a:solidFill>
                <a:latin typeface="Poppins" panose="00000500000000000000" pitchFamily="2" charset="0"/>
              </a:rPr>
              <a:t>If RTT doesn't confirm after multiple attempts and reach outs you can let them know you are canceling.</a:t>
            </a:r>
          </a:p>
          <a:p>
            <a:endParaRPr lang="en-US" sz="2400" b="0" i="0" u="none" strike="noStrike" baseline="0" dirty="0">
              <a:solidFill>
                <a:srgbClr val="253761"/>
              </a:solidFill>
              <a:latin typeface="Poppins" panose="00000500000000000000" pitchFamily="2" charset="0"/>
            </a:endParaRPr>
          </a:p>
          <a:p>
            <a:r>
              <a:rPr lang="en-US" sz="2400" b="0" i="0" u="none" strike="noStrike" baseline="0" dirty="0">
                <a:solidFill>
                  <a:srgbClr val="253761"/>
                </a:solidFill>
                <a:latin typeface="Poppins" panose="00000500000000000000" pitchFamily="2" charset="0"/>
              </a:rPr>
              <a:t>Don't be shy about confirming. Multiple calls and texts is okay if unanswered, when initially trying to confirm give them time to respond but closer you get to showing you can ramp it up.</a:t>
            </a:r>
          </a:p>
          <a:p>
            <a:endParaRPr lang="en-US" sz="2400" b="0" i="0" u="none" strike="noStrike" baseline="0" dirty="0">
              <a:solidFill>
                <a:srgbClr val="253761"/>
              </a:solidFill>
              <a:latin typeface="Poppins" panose="00000500000000000000" pitchFamily="2" charset="0"/>
            </a:endParaRPr>
          </a:p>
          <a:p>
            <a:r>
              <a:rPr lang="en-US" sz="2400" b="0" i="1" u="none" strike="noStrike" baseline="0" dirty="0">
                <a:solidFill>
                  <a:srgbClr val="253761"/>
                </a:solidFill>
                <a:latin typeface="Poppins" panose="00000500000000000000" pitchFamily="2" charset="0"/>
              </a:rPr>
              <a:t>PLEASE NOTE: THIS METHOD DOES NOT APPLY TO ANY OTHER LEAD </a:t>
            </a:r>
            <a:endParaRPr lang="en-US" sz="2400" dirty="0">
              <a:solidFill>
                <a:srgbClr val="253761"/>
              </a:solidFill>
            </a:endParaRPr>
          </a:p>
        </p:txBody>
      </p:sp>
    </p:spTree>
    <p:extLst>
      <p:ext uri="{BB962C8B-B14F-4D97-AF65-F5344CB8AC3E}">
        <p14:creationId xmlns:p14="http://schemas.microsoft.com/office/powerpoint/2010/main" val="8264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931F-F511-BB79-610B-8F633F767B0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F2A8264-7576-D01A-35EB-2EDA35ABBF08}"/>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B2DFD1F8-E315-E315-3883-108A45F32395}"/>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50BA4BC0-78B2-73D9-3C9B-F1BFFC61C725}"/>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6B266329-16FA-2D15-5E69-73FA33609DE6}"/>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Zillow Home Loans – connections interested</a:t>
            </a:r>
            <a:endParaRPr lang="en-US" dirty="0"/>
          </a:p>
        </p:txBody>
      </p:sp>
      <p:sp>
        <p:nvSpPr>
          <p:cNvPr id="7" name="AutoShape 7">
            <a:extLst>
              <a:ext uri="{FF2B5EF4-FFF2-40B4-BE49-F238E27FC236}">
                <a16:creationId xmlns:a16="http://schemas.microsoft.com/office/drawing/2014/main" id="{5A68403D-4A44-0F75-46F3-1392DA2AB281}"/>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838335AB-EA0B-D713-AD38-DB52C3133A37}"/>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DF461AB3-ED73-F3A2-AF33-A54B3AD1AC8C}"/>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pic>
        <p:nvPicPr>
          <p:cNvPr id="9" name="Picture 8">
            <a:extLst>
              <a:ext uri="{FF2B5EF4-FFF2-40B4-BE49-F238E27FC236}">
                <a16:creationId xmlns:a16="http://schemas.microsoft.com/office/drawing/2014/main" id="{682BC8C1-2E4E-DD5F-D1B5-751F3EACF00B}"/>
              </a:ext>
            </a:extLst>
          </p:cNvPr>
          <p:cNvPicPr>
            <a:picLocks noChangeAspect="1"/>
          </p:cNvPicPr>
          <p:nvPr/>
        </p:nvPicPr>
        <p:blipFill>
          <a:blip r:embed="rId4"/>
          <a:stretch>
            <a:fillRect/>
          </a:stretch>
        </p:blipFill>
        <p:spPr>
          <a:xfrm>
            <a:off x="1919213" y="2000642"/>
            <a:ext cx="14630400" cy="7874466"/>
          </a:xfrm>
          <a:prstGeom prst="rect">
            <a:avLst/>
          </a:prstGeom>
        </p:spPr>
      </p:pic>
    </p:spTree>
    <p:extLst>
      <p:ext uri="{BB962C8B-B14F-4D97-AF65-F5344CB8AC3E}">
        <p14:creationId xmlns:p14="http://schemas.microsoft.com/office/powerpoint/2010/main" val="9500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FB6A-6171-F73C-811F-652C2D397B4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EA636D0-22EA-266D-F396-F83433E24B9B}"/>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051D9B4B-097C-7BBE-B370-B62F92809234}"/>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680585CC-5A22-345F-BDF9-D6F39F8FD638}"/>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C5E5778D-663C-FCD5-4D1C-6B60ABD74EFB}"/>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Zillow Home Loans – transferring to ZHL</a:t>
            </a:r>
            <a:endParaRPr lang="en-US" dirty="0"/>
          </a:p>
        </p:txBody>
      </p:sp>
      <p:sp>
        <p:nvSpPr>
          <p:cNvPr id="7" name="AutoShape 7">
            <a:extLst>
              <a:ext uri="{FF2B5EF4-FFF2-40B4-BE49-F238E27FC236}">
                <a16:creationId xmlns:a16="http://schemas.microsoft.com/office/drawing/2014/main" id="{45E8823F-9812-0EF7-500E-D2EFC0E48A48}"/>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CC61099A-3C00-489E-4D89-CBF11EAC6363}"/>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B5BA27AB-A4ED-81D9-BE57-8DDA46CC70F8}"/>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pic>
        <p:nvPicPr>
          <p:cNvPr id="10" name="Picture 9">
            <a:extLst>
              <a:ext uri="{FF2B5EF4-FFF2-40B4-BE49-F238E27FC236}">
                <a16:creationId xmlns:a16="http://schemas.microsoft.com/office/drawing/2014/main" id="{6EE58F46-CE4E-DCBD-513F-C1426F57C89C}"/>
              </a:ext>
            </a:extLst>
          </p:cNvPr>
          <p:cNvPicPr>
            <a:picLocks noChangeAspect="1"/>
          </p:cNvPicPr>
          <p:nvPr/>
        </p:nvPicPr>
        <p:blipFill>
          <a:blip r:embed="rId4"/>
          <a:stretch>
            <a:fillRect/>
          </a:stretch>
        </p:blipFill>
        <p:spPr>
          <a:xfrm>
            <a:off x="2384172" y="2040194"/>
            <a:ext cx="13700481" cy="7832773"/>
          </a:xfrm>
          <a:prstGeom prst="rect">
            <a:avLst/>
          </a:prstGeom>
        </p:spPr>
      </p:pic>
    </p:spTree>
    <p:extLst>
      <p:ext uri="{BB962C8B-B14F-4D97-AF65-F5344CB8AC3E}">
        <p14:creationId xmlns:p14="http://schemas.microsoft.com/office/powerpoint/2010/main" val="174877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BD4B-4350-DFEA-AC30-B25E8A096AE4}"/>
            </a:ext>
          </a:extLst>
        </p:cNvPr>
        <p:cNvGrpSpPr/>
        <p:nvPr/>
      </p:nvGrpSpPr>
      <p:grpSpPr>
        <a:xfrm>
          <a:off x="0" y="0"/>
          <a:ext cx="0" cy="0"/>
          <a:chOff x="0" y="0"/>
          <a:chExt cx="0" cy="0"/>
        </a:xfrm>
      </p:grpSpPr>
      <p:sp>
        <p:nvSpPr>
          <p:cNvPr id="12" name="TextBox 12">
            <a:extLst>
              <a:ext uri="{FF2B5EF4-FFF2-40B4-BE49-F238E27FC236}">
                <a16:creationId xmlns:a16="http://schemas.microsoft.com/office/drawing/2014/main" id="{C6D4FFF8-3C70-2711-99EF-452D86F61D4E}"/>
              </a:ext>
            </a:extLst>
          </p:cNvPr>
          <p:cNvSpPr txBox="1"/>
          <p:nvPr/>
        </p:nvSpPr>
        <p:spPr>
          <a:xfrm>
            <a:off x="685800" y="1084568"/>
            <a:ext cx="6369490" cy="734817"/>
          </a:xfrm>
          <a:prstGeom prst="rect">
            <a:avLst/>
          </a:prstGeom>
        </p:spPr>
        <p:txBody>
          <a:bodyPr lIns="0" tIns="0" rIns="0" bIns="0" rtlCol="0" anchor="t">
            <a:spAutoFit/>
          </a:bodyPr>
          <a:lstStyle/>
          <a:p>
            <a:pPr>
              <a:lnSpc>
                <a:spcPts val="6185"/>
              </a:lnSpc>
            </a:pPr>
            <a:r>
              <a:rPr lang="en-US" sz="3600" dirty="0">
                <a:solidFill>
                  <a:srgbClr val="253761"/>
                </a:solidFill>
                <a:latin typeface="League Spartan"/>
                <a:sym typeface="League Spartan"/>
              </a:rPr>
              <a:t>Agenda</a:t>
            </a:r>
            <a:endParaRPr lang="en-US" dirty="0"/>
          </a:p>
        </p:txBody>
      </p:sp>
      <p:grpSp>
        <p:nvGrpSpPr>
          <p:cNvPr id="18" name="Group 17">
            <a:extLst>
              <a:ext uri="{FF2B5EF4-FFF2-40B4-BE49-F238E27FC236}">
                <a16:creationId xmlns:a16="http://schemas.microsoft.com/office/drawing/2014/main" id="{6B87D112-C6C6-DB06-E6A2-E40C3A148FDE}"/>
              </a:ext>
            </a:extLst>
          </p:cNvPr>
          <p:cNvGrpSpPr/>
          <p:nvPr/>
        </p:nvGrpSpPr>
        <p:grpSpPr>
          <a:xfrm>
            <a:off x="7706108" y="-120968"/>
            <a:ext cx="10581892" cy="10528935"/>
            <a:chOff x="7706108" y="-120968"/>
            <a:chExt cx="10581892" cy="10528935"/>
          </a:xfrm>
        </p:grpSpPr>
        <p:grpSp>
          <p:nvGrpSpPr>
            <p:cNvPr id="3" name="Group 3">
              <a:extLst>
                <a:ext uri="{FF2B5EF4-FFF2-40B4-BE49-F238E27FC236}">
                  <a16:creationId xmlns:a16="http://schemas.microsoft.com/office/drawing/2014/main" id="{3A0CD04E-155E-CCC0-3D9A-D20F3429C189}"/>
                </a:ext>
              </a:extLst>
            </p:cNvPr>
            <p:cNvGrpSpPr/>
            <p:nvPr/>
          </p:nvGrpSpPr>
          <p:grpSpPr>
            <a:xfrm>
              <a:off x="15201900" y="0"/>
              <a:ext cx="3086100" cy="10287000"/>
              <a:chOff x="0" y="0"/>
              <a:chExt cx="812800" cy="2709333"/>
            </a:xfrm>
          </p:grpSpPr>
          <p:sp>
            <p:nvSpPr>
              <p:cNvPr id="4" name="Freeform 4">
                <a:extLst>
                  <a:ext uri="{FF2B5EF4-FFF2-40B4-BE49-F238E27FC236}">
                    <a16:creationId xmlns:a16="http://schemas.microsoft.com/office/drawing/2014/main" id="{EB91BBC0-619D-CD6D-D63A-6BD4001A1436}"/>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BB7608DA-2196-9EC1-4C87-FB21AFBA98AF}"/>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63870EC3-D186-7445-B7DE-ADB254288EF1}"/>
                </a:ext>
              </a:extLst>
            </p:cNvPr>
            <p:cNvGrpSpPr>
              <a:grpSpLocks noChangeAspect="1"/>
            </p:cNvGrpSpPr>
            <p:nvPr/>
          </p:nvGrpSpPr>
          <p:grpSpPr>
            <a:xfrm>
              <a:off x="12711240" y="-120968"/>
              <a:ext cx="2466847" cy="10528935"/>
              <a:chOff x="0" y="0"/>
              <a:chExt cx="786130" cy="3355340"/>
            </a:xfrm>
          </p:grpSpPr>
          <p:sp>
            <p:nvSpPr>
              <p:cNvPr id="7" name="Freeform 7">
                <a:extLst>
                  <a:ext uri="{FF2B5EF4-FFF2-40B4-BE49-F238E27FC236}">
                    <a16:creationId xmlns:a16="http://schemas.microsoft.com/office/drawing/2014/main" id="{E8611874-D7A5-9FB1-6948-A8BAF83C882F}"/>
                  </a:ext>
                </a:extLst>
              </p:cNvPr>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3"/>
                <a:stretch>
                  <a:fillRect l="-276767" r="-263458"/>
                </a:stretch>
              </a:blipFill>
            </p:spPr>
            <p:txBody>
              <a:bodyPr/>
              <a:lstStyle/>
              <a:p>
                <a:endParaRPr lang="en-US"/>
              </a:p>
            </p:txBody>
          </p:sp>
        </p:grpSp>
        <p:grpSp>
          <p:nvGrpSpPr>
            <p:cNvPr id="8" name="Group 8">
              <a:extLst>
                <a:ext uri="{FF2B5EF4-FFF2-40B4-BE49-F238E27FC236}">
                  <a16:creationId xmlns:a16="http://schemas.microsoft.com/office/drawing/2014/main" id="{1868B21B-1226-78EF-E65D-1A8562D21E2C}"/>
                </a:ext>
              </a:extLst>
            </p:cNvPr>
            <p:cNvGrpSpPr>
              <a:grpSpLocks noChangeAspect="1"/>
            </p:cNvGrpSpPr>
            <p:nvPr/>
          </p:nvGrpSpPr>
          <p:grpSpPr>
            <a:xfrm>
              <a:off x="10220580" y="-120968"/>
              <a:ext cx="2466847" cy="10528935"/>
              <a:chOff x="0" y="0"/>
              <a:chExt cx="786130" cy="3355340"/>
            </a:xfrm>
          </p:grpSpPr>
          <p:sp>
            <p:nvSpPr>
              <p:cNvPr id="9" name="Freeform 9">
                <a:extLst>
                  <a:ext uri="{FF2B5EF4-FFF2-40B4-BE49-F238E27FC236}">
                    <a16:creationId xmlns:a16="http://schemas.microsoft.com/office/drawing/2014/main" id="{AD671C07-43A1-3A95-F9CD-B190AD24306F}"/>
                  </a:ext>
                </a:extLst>
              </p:cNvPr>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4"/>
                <a:stretch>
                  <a:fillRect l="-141540" r="-327865"/>
                </a:stretch>
              </a:blipFill>
            </p:spPr>
            <p:txBody>
              <a:bodyPr/>
              <a:lstStyle/>
              <a:p>
                <a:endParaRPr lang="en-US"/>
              </a:p>
            </p:txBody>
          </p:sp>
        </p:grpSp>
        <p:grpSp>
          <p:nvGrpSpPr>
            <p:cNvPr id="10" name="Group 10">
              <a:extLst>
                <a:ext uri="{FF2B5EF4-FFF2-40B4-BE49-F238E27FC236}">
                  <a16:creationId xmlns:a16="http://schemas.microsoft.com/office/drawing/2014/main" id="{44D36DBE-43FE-FC59-451E-7C4C9B5D009A}"/>
                </a:ext>
              </a:extLst>
            </p:cNvPr>
            <p:cNvGrpSpPr>
              <a:grpSpLocks noChangeAspect="1"/>
            </p:cNvGrpSpPr>
            <p:nvPr/>
          </p:nvGrpSpPr>
          <p:grpSpPr>
            <a:xfrm>
              <a:off x="7706108" y="-120968"/>
              <a:ext cx="2466847" cy="10528935"/>
              <a:chOff x="0" y="0"/>
              <a:chExt cx="786130" cy="3355340"/>
            </a:xfrm>
          </p:grpSpPr>
          <p:sp>
            <p:nvSpPr>
              <p:cNvPr id="11" name="Freeform 11">
                <a:extLst>
                  <a:ext uri="{FF2B5EF4-FFF2-40B4-BE49-F238E27FC236}">
                    <a16:creationId xmlns:a16="http://schemas.microsoft.com/office/drawing/2014/main" id="{4731C7F4-282B-1CE1-9D8E-960FA28833E6}"/>
                  </a:ext>
                </a:extLst>
              </p:cNvPr>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5"/>
                <a:stretch>
                  <a:fillRect l="-270113" r="-270113"/>
                </a:stretch>
              </a:blipFill>
            </p:spPr>
            <p:txBody>
              <a:bodyPr/>
              <a:lstStyle/>
              <a:p>
                <a:endParaRPr lang="en-US"/>
              </a:p>
            </p:txBody>
          </p:sp>
        </p:grpSp>
        <p:sp>
          <p:nvSpPr>
            <p:cNvPr id="14" name="Freeform 14">
              <a:extLst>
                <a:ext uri="{FF2B5EF4-FFF2-40B4-BE49-F238E27FC236}">
                  <a16:creationId xmlns:a16="http://schemas.microsoft.com/office/drawing/2014/main" id="{0906B7A1-7E6D-B5C7-988A-8BD98162943C}"/>
                </a:ext>
              </a:extLst>
            </p:cNvPr>
            <p:cNvSpPr/>
            <p:nvPr/>
          </p:nvSpPr>
          <p:spPr>
            <a:xfrm>
              <a:off x="15860881" y="587452"/>
              <a:ext cx="1768139" cy="993094"/>
            </a:xfrm>
            <a:custGeom>
              <a:avLst/>
              <a:gdLst/>
              <a:ahLst/>
              <a:cxnLst/>
              <a:rect l="l" t="t" r="r" b="b"/>
              <a:pathLst>
                <a:path w="1768139" h="993094">
                  <a:moveTo>
                    <a:pt x="0" y="0"/>
                  </a:moveTo>
                  <a:lnTo>
                    <a:pt x="1768138" y="0"/>
                  </a:lnTo>
                  <a:lnTo>
                    <a:pt x="1768138" y="993094"/>
                  </a:lnTo>
                  <a:lnTo>
                    <a:pt x="0" y="993094"/>
                  </a:lnTo>
                  <a:lnTo>
                    <a:pt x="0" y="0"/>
                  </a:lnTo>
                  <a:close/>
                </a:path>
              </a:pathLst>
            </a:custGeom>
            <a:blipFill>
              <a:blip r:embed="rId6"/>
              <a:stretch>
                <a:fillRect/>
              </a:stretch>
            </a:blipFill>
          </p:spPr>
          <p:txBody>
            <a:bodyPr/>
            <a:lstStyle/>
            <a:p>
              <a:endParaRPr lang="en-US"/>
            </a:p>
          </p:txBody>
        </p:sp>
      </p:grpSp>
      <p:sp>
        <p:nvSpPr>
          <p:cNvPr id="15" name="TextBox 12">
            <a:extLst>
              <a:ext uri="{FF2B5EF4-FFF2-40B4-BE49-F238E27FC236}">
                <a16:creationId xmlns:a16="http://schemas.microsoft.com/office/drawing/2014/main" id="{D14F05B3-49B4-41EE-CAC0-66824E572263}"/>
              </a:ext>
            </a:extLst>
          </p:cNvPr>
          <p:cNvSpPr txBox="1"/>
          <p:nvPr/>
        </p:nvSpPr>
        <p:spPr>
          <a:xfrm>
            <a:off x="688225" y="2133600"/>
            <a:ext cx="6565034" cy="5716180"/>
          </a:xfrm>
          <a:prstGeom prst="rect">
            <a:avLst/>
          </a:prstGeom>
        </p:spPr>
        <p:txBody>
          <a:bodyPr wrap="square" lIns="0" tIns="0" rIns="0" bIns="0" rtlCol="0" anchor="t">
            <a:spAutoFit/>
          </a:bodyPr>
          <a:lstStyle/>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Why Zillow Matters</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Performance expectations – why this session is important</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How buyers connect with us</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ALM: your foundation</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Common ALM Mistakes</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4-Point System (when you don’t know the answer)</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Bumps in the road</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Handling curveball calls</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How to end every Zillow Call</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Real Time Tour (RTT) leads </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Zillow Home Loans info</a:t>
            </a:r>
          </a:p>
        </p:txBody>
      </p:sp>
    </p:spTree>
    <p:extLst>
      <p:ext uri="{BB962C8B-B14F-4D97-AF65-F5344CB8AC3E}">
        <p14:creationId xmlns:p14="http://schemas.microsoft.com/office/powerpoint/2010/main" val="4174646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B45F-770D-34FD-F0F8-F6DDD416974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DC7D671-7707-FEC8-E83A-48FD0A5FB1AA}"/>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4174F1F4-2678-4B56-84A7-F960DD004B04}"/>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A69543F8-B460-9525-0FA2-9A68EFCBF240}"/>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B455D589-F185-D132-A3EB-86DDBC47EF95}"/>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Zillow Home Loans – transferring to ZHL</a:t>
            </a:r>
            <a:endParaRPr lang="en-US" dirty="0"/>
          </a:p>
        </p:txBody>
      </p:sp>
      <p:sp>
        <p:nvSpPr>
          <p:cNvPr id="7" name="AutoShape 7">
            <a:extLst>
              <a:ext uri="{FF2B5EF4-FFF2-40B4-BE49-F238E27FC236}">
                <a16:creationId xmlns:a16="http://schemas.microsoft.com/office/drawing/2014/main" id="{DACE6002-21AC-8206-87E5-AD511C72F075}"/>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D81E8D19-4E7B-5EB4-5E10-B5214A2B18F1}"/>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A625869B-4189-ED2D-E2C1-DE62D1852F2C}"/>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pic>
        <p:nvPicPr>
          <p:cNvPr id="9" name="Picture 8">
            <a:extLst>
              <a:ext uri="{FF2B5EF4-FFF2-40B4-BE49-F238E27FC236}">
                <a16:creationId xmlns:a16="http://schemas.microsoft.com/office/drawing/2014/main" id="{F0AAEAAA-4A66-D710-32A0-354EED84357E}"/>
              </a:ext>
            </a:extLst>
          </p:cNvPr>
          <p:cNvPicPr>
            <a:picLocks noChangeAspect="1"/>
          </p:cNvPicPr>
          <p:nvPr/>
        </p:nvPicPr>
        <p:blipFill>
          <a:blip r:embed="rId4"/>
          <a:stretch>
            <a:fillRect/>
          </a:stretch>
        </p:blipFill>
        <p:spPr>
          <a:xfrm>
            <a:off x="1423217" y="2189488"/>
            <a:ext cx="15441566" cy="7526012"/>
          </a:xfrm>
          <a:prstGeom prst="rect">
            <a:avLst/>
          </a:prstGeom>
        </p:spPr>
      </p:pic>
    </p:spTree>
    <p:extLst>
      <p:ext uri="{BB962C8B-B14F-4D97-AF65-F5344CB8AC3E}">
        <p14:creationId xmlns:p14="http://schemas.microsoft.com/office/powerpoint/2010/main" val="399552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D18B4-6145-C9D1-8300-8BFD6CB3012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F389C4B-0366-4724-D9F4-9F791249D47E}"/>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8CC74464-57A2-7F46-A113-100E960A34CA}"/>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8E4333DD-D4F2-3BF6-FE07-FA43281A343C}"/>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83DB4EC5-7F63-1CC9-4E67-E9ED2BEAF9CA}"/>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Zillow Home Loans – what happens next?</a:t>
            </a:r>
            <a:endParaRPr lang="en-US" dirty="0"/>
          </a:p>
        </p:txBody>
      </p:sp>
      <p:sp>
        <p:nvSpPr>
          <p:cNvPr id="7" name="AutoShape 7">
            <a:extLst>
              <a:ext uri="{FF2B5EF4-FFF2-40B4-BE49-F238E27FC236}">
                <a16:creationId xmlns:a16="http://schemas.microsoft.com/office/drawing/2014/main" id="{E635EB3B-1A66-7F0F-0F31-76096922EC31}"/>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C3BDC762-E073-7B85-B34E-A1BB2DDB5890}"/>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48D90E75-7B75-1211-528D-08E1EA7A043D}"/>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p>
          <a:p>
            <a:r>
              <a:rPr lang="en-US" dirty="0"/>
              <a:t>  your 4-point system when you don't have the answer, ending with a question from below. Continue asking questions until you feel you have enough information to start working with this caller.</a:t>
            </a:r>
            <a:endParaRPr lang="en-US" dirty="0">
              <a:solidFill>
                <a:srgbClr val="253761"/>
              </a:solidFill>
              <a:latin typeface="Poppins" panose="00000500000000000000" pitchFamily="2" charset="0"/>
              <a:cs typeface="Poppins" panose="00000500000000000000" pitchFamily="2" charset="0"/>
            </a:endParaRPr>
          </a:p>
        </p:txBody>
      </p:sp>
      <p:pic>
        <p:nvPicPr>
          <p:cNvPr id="10" name="Picture 9">
            <a:extLst>
              <a:ext uri="{FF2B5EF4-FFF2-40B4-BE49-F238E27FC236}">
                <a16:creationId xmlns:a16="http://schemas.microsoft.com/office/drawing/2014/main" id="{2100CC33-6382-1EF4-D7C4-8CF2A78F9958}"/>
              </a:ext>
            </a:extLst>
          </p:cNvPr>
          <p:cNvPicPr>
            <a:picLocks noChangeAspect="1"/>
          </p:cNvPicPr>
          <p:nvPr/>
        </p:nvPicPr>
        <p:blipFill>
          <a:blip r:embed="rId4"/>
          <a:stretch>
            <a:fillRect/>
          </a:stretch>
        </p:blipFill>
        <p:spPr>
          <a:xfrm>
            <a:off x="2057400" y="2324100"/>
            <a:ext cx="14734955" cy="7045853"/>
          </a:xfrm>
          <a:prstGeom prst="rect">
            <a:avLst/>
          </a:prstGeom>
        </p:spPr>
      </p:pic>
    </p:spTree>
    <p:extLst>
      <p:ext uri="{BB962C8B-B14F-4D97-AF65-F5344CB8AC3E}">
        <p14:creationId xmlns:p14="http://schemas.microsoft.com/office/powerpoint/2010/main" val="12220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8A1A-A13F-8CD3-E5B0-765EE62517C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CB2718A-0107-072A-9BF9-004107A2A324}"/>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5E588B84-F1D2-B3C1-4B5E-79F6A59A0D0F}"/>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F385AED3-63B8-245C-FFFC-629242F8004B}"/>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D35AB9DB-BFDE-9390-507C-3F1E6A57D9AD}"/>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Why Zillow Matters</a:t>
            </a:r>
            <a:endParaRPr lang="en-US" dirty="0"/>
          </a:p>
        </p:txBody>
      </p:sp>
      <p:sp>
        <p:nvSpPr>
          <p:cNvPr id="7" name="AutoShape 7">
            <a:extLst>
              <a:ext uri="{FF2B5EF4-FFF2-40B4-BE49-F238E27FC236}">
                <a16:creationId xmlns:a16="http://schemas.microsoft.com/office/drawing/2014/main" id="{3933D0C1-658C-71B7-5899-76EA89CC97A0}"/>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45982B0F-70B4-7F4A-5DF1-1093656001DD}"/>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924DE2BD-98EA-D86D-2F10-337A155FDAAB}"/>
              </a:ext>
            </a:extLst>
          </p:cNvPr>
          <p:cNvSpPr/>
          <p:nvPr/>
        </p:nvSpPr>
        <p:spPr>
          <a:xfrm>
            <a:off x="948121" y="1931652"/>
            <a:ext cx="818767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spcAft>
                <a:spcPts val="1200"/>
              </a:spcAft>
              <a:buFont typeface="Arial" panose="020B0604020202020204" pitchFamily="34" charset="0"/>
              <a:buChar char="•"/>
            </a:pPr>
            <a:endParaRPr lang="en-US" sz="2800" dirty="0">
              <a:solidFill>
                <a:srgbClr val="253761"/>
              </a:solidFill>
              <a:latin typeface="Poppins"/>
              <a:ea typeface="Calibri"/>
              <a:cs typeface="Poppins"/>
            </a:endParaRPr>
          </a:p>
          <a:p>
            <a:pPr marL="285750" indent="-285750">
              <a:spcBef>
                <a:spcPts val="600"/>
              </a:spcBef>
              <a:spcAft>
                <a:spcPts val="1200"/>
              </a:spcAft>
              <a:buFont typeface="Arial" panose="020B0604020202020204" pitchFamily="34" charset="0"/>
              <a:buChar char="•"/>
            </a:pPr>
            <a:r>
              <a:rPr lang="en-US" sz="2800" dirty="0">
                <a:solidFill>
                  <a:srgbClr val="253761"/>
                </a:solidFill>
                <a:latin typeface="Poppins"/>
                <a:ea typeface="Calibri"/>
                <a:cs typeface="Poppins"/>
              </a:rPr>
              <a:t>Zillow is THE top real estate lead funnel (200+ monthly visitors)</a:t>
            </a:r>
          </a:p>
          <a:p>
            <a:pPr marL="285750" indent="-285750">
              <a:spcBef>
                <a:spcPts val="600"/>
              </a:spcBef>
              <a:spcAft>
                <a:spcPts val="1200"/>
              </a:spcAft>
              <a:buFont typeface="Arial" panose="020B0604020202020204" pitchFamily="34" charset="0"/>
              <a:buChar char="•"/>
            </a:pPr>
            <a:r>
              <a:rPr lang="en-US" sz="2800" dirty="0">
                <a:solidFill>
                  <a:srgbClr val="253761"/>
                </a:solidFill>
                <a:latin typeface="Poppins"/>
                <a:ea typeface="Calibri"/>
                <a:cs typeface="Poppins"/>
                <a:sym typeface="Wingdings" panose="05000000000000000000" pitchFamily="2" charset="2"/>
              </a:rPr>
              <a:t>As a Zillow Preferred Partner, the better we perform in our Zillow metrics, the more leads you and the rest of our team will receive</a:t>
            </a:r>
            <a:endParaRPr lang="en-US" sz="2800" dirty="0">
              <a:solidFill>
                <a:srgbClr val="253761"/>
              </a:solidFill>
              <a:latin typeface="Poppins"/>
              <a:ea typeface="Calibri"/>
              <a:cs typeface="Poppins"/>
            </a:endParaRPr>
          </a:p>
          <a:p>
            <a:pPr marL="285750" indent="-285750">
              <a:spcBef>
                <a:spcPts val="600"/>
              </a:spcBef>
              <a:spcAft>
                <a:spcPts val="1200"/>
              </a:spcAft>
              <a:buFont typeface="Arial" panose="020B0604020202020204" pitchFamily="34" charset="0"/>
              <a:buChar char="•"/>
            </a:pPr>
            <a:r>
              <a:rPr lang="en-US" sz="2800" dirty="0">
                <a:solidFill>
                  <a:srgbClr val="253761"/>
                </a:solidFill>
                <a:latin typeface="Poppins"/>
                <a:ea typeface="Calibri"/>
                <a:cs typeface="Poppins"/>
              </a:rPr>
              <a:t>Buyers contacting us are high-intern and actively searching</a:t>
            </a:r>
          </a:p>
          <a:p>
            <a:pPr marL="285750" indent="-285750">
              <a:spcBef>
                <a:spcPts val="600"/>
              </a:spcBef>
              <a:spcAft>
                <a:spcPts val="1200"/>
              </a:spcAft>
              <a:buFont typeface="Arial" panose="020B0604020202020204" pitchFamily="34" charset="0"/>
              <a:buChar char="•"/>
            </a:pPr>
            <a:r>
              <a:rPr lang="en-US" sz="2800" dirty="0">
                <a:solidFill>
                  <a:srgbClr val="253761"/>
                </a:solidFill>
                <a:latin typeface="Poppins"/>
                <a:ea typeface="Calibri"/>
                <a:cs typeface="Poppins"/>
              </a:rPr>
              <a:t>These aren’t cold calls – buyers typically respond within 5 minutes</a:t>
            </a:r>
          </a:p>
          <a:p>
            <a:pPr marL="285750" indent="-285750">
              <a:spcBef>
                <a:spcPts val="600"/>
              </a:spcBef>
              <a:spcAft>
                <a:spcPts val="1200"/>
              </a:spcAft>
              <a:buFont typeface="Arial" panose="020B0604020202020204" pitchFamily="34" charset="0"/>
              <a:buChar char="•"/>
            </a:pPr>
            <a:r>
              <a:rPr lang="en-US" sz="2800" b="1" dirty="0">
                <a:solidFill>
                  <a:srgbClr val="253761"/>
                </a:solidFill>
                <a:latin typeface="Poppins"/>
                <a:ea typeface="Calibri"/>
                <a:cs typeface="Poppins"/>
              </a:rPr>
              <a:t>Goal</a:t>
            </a:r>
            <a:r>
              <a:rPr lang="en-US" sz="2800" dirty="0">
                <a:solidFill>
                  <a:srgbClr val="253761"/>
                </a:solidFill>
                <a:latin typeface="Poppins"/>
                <a:ea typeface="Calibri"/>
                <a:cs typeface="Poppins"/>
              </a:rPr>
              <a:t>: Connect fast </a:t>
            </a:r>
            <a:r>
              <a:rPr lang="en-US" sz="2800" dirty="0">
                <a:solidFill>
                  <a:srgbClr val="253761"/>
                </a:solidFill>
                <a:latin typeface="Poppins"/>
                <a:ea typeface="Calibri"/>
                <a:cs typeface="Poppins"/>
                <a:sym typeface="Wingdings" panose="05000000000000000000" pitchFamily="2" charset="2"/>
              </a:rPr>
              <a:t> Build trust  Set the appointment</a:t>
            </a:r>
          </a:p>
        </p:txBody>
      </p:sp>
      <p:pic>
        <p:nvPicPr>
          <p:cNvPr id="1026" name="Picture 2" descr="Zillow logo and their history | LogoMyWay">
            <a:extLst>
              <a:ext uri="{FF2B5EF4-FFF2-40B4-BE49-F238E27FC236}">
                <a16:creationId xmlns:a16="http://schemas.microsoft.com/office/drawing/2014/main" id="{EDA8C0F2-7103-DF36-595A-31FD2E39DE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1075"/>
          <a:stretch>
            <a:fillRect/>
          </a:stretch>
        </p:blipFill>
        <p:spPr bwMode="auto">
          <a:xfrm>
            <a:off x="10058400" y="4973898"/>
            <a:ext cx="7010400" cy="150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8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96CD-F8C0-EDA9-2240-DA09FCA762F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26E070D-99D3-EDA9-C919-6C3BDC902A1B}"/>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F15D7236-C37E-4158-5C53-35E528056B82}"/>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B295A034-A803-CEAC-F7E1-6E220A83DC00}"/>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DFD7E849-7705-0F7C-5CCE-D21A61EDB6E5}"/>
              </a:ext>
            </a:extLst>
          </p:cNvPr>
          <p:cNvSpPr txBox="1"/>
          <p:nvPr/>
        </p:nvSpPr>
        <p:spPr>
          <a:xfrm>
            <a:off x="952119" y="434927"/>
            <a:ext cx="15053310" cy="715581"/>
          </a:xfrm>
          <a:prstGeom prst="rect">
            <a:avLst/>
          </a:prstGeom>
        </p:spPr>
        <p:txBody>
          <a:bodyPr wrap="square" lIns="0" tIns="0" rIns="0" bIns="0" rtlCol="0" anchor="t">
            <a:spAutoFit/>
          </a:bodyPr>
          <a:lstStyle/>
          <a:p>
            <a:pPr>
              <a:lnSpc>
                <a:spcPts val="6018"/>
              </a:lnSpc>
              <a:spcBef>
                <a:spcPct val="0"/>
              </a:spcBef>
            </a:pPr>
            <a:r>
              <a:rPr lang="en-US" sz="3600" dirty="0">
                <a:solidFill>
                  <a:srgbClr val="FFFFFF"/>
                </a:solidFill>
                <a:latin typeface="League Spartan"/>
                <a:sym typeface="League Spartan"/>
              </a:rPr>
              <a:t>Performance Expectations – why this session is important</a:t>
            </a:r>
            <a:endParaRPr lang="en-US" sz="1600" dirty="0"/>
          </a:p>
        </p:txBody>
      </p:sp>
      <p:sp>
        <p:nvSpPr>
          <p:cNvPr id="7" name="AutoShape 7">
            <a:extLst>
              <a:ext uri="{FF2B5EF4-FFF2-40B4-BE49-F238E27FC236}">
                <a16:creationId xmlns:a16="http://schemas.microsoft.com/office/drawing/2014/main" id="{6995B8C7-64C0-7558-36B0-D249F0CCBF67}"/>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A3FF096A-0A19-73D8-2694-B2ECCE4EB62F}"/>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0C90FAEB-BDEC-028B-A5D4-72E882B2B59E}"/>
              </a:ext>
            </a:extLst>
          </p:cNvPr>
          <p:cNvSpPr/>
          <p:nvPr/>
        </p:nvSpPr>
        <p:spPr>
          <a:xfrm>
            <a:off x="948121" y="1931652"/>
            <a:ext cx="818767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spcAft>
                <a:spcPts val="1200"/>
              </a:spcAft>
            </a:pPr>
            <a:endParaRPr lang="en-US" sz="2800" dirty="0">
              <a:solidFill>
                <a:srgbClr val="253761"/>
              </a:solidFill>
              <a:latin typeface="Poppins"/>
              <a:ea typeface="Calibri"/>
              <a:cs typeface="Poppins"/>
            </a:endParaRPr>
          </a:p>
          <a:p>
            <a:pPr>
              <a:spcBef>
                <a:spcPts val="600"/>
              </a:spcBef>
              <a:spcAft>
                <a:spcPts val="1200"/>
              </a:spcAft>
            </a:pPr>
            <a:r>
              <a:rPr lang="en-US" sz="2800" dirty="0">
                <a:solidFill>
                  <a:srgbClr val="253761"/>
                </a:solidFill>
                <a:latin typeface="Poppins"/>
                <a:ea typeface="Calibri"/>
                <a:cs typeface="Poppins"/>
              </a:rPr>
              <a:t>To be a part of the Zillow Preferred team, you must meet and maintain all of the following criteria:</a:t>
            </a:r>
          </a:p>
          <a:p>
            <a:pPr marL="285750" indent="-285750">
              <a:spcBef>
                <a:spcPts val="600"/>
              </a:spcBef>
              <a:spcAft>
                <a:spcPts val="1200"/>
              </a:spcAft>
              <a:buFont typeface="Arial" panose="020B0604020202020204" pitchFamily="34" charset="0"/>
              <a:buChar char="•"/>
            </a:pPr>
            <a:r>
              <a:rPr lang="en-US" sz="2400" dirty="0">
                <a:solidFill>
                  <a:srgbClr val="253761"/>
                </a:solidFill>
                <a:latin typeface="Poppins"/>
                <a:ea typeface="Calibri"/>
                <a:cs typeface="Poppins"/>
              </a:rPr>
              <a:t>90% customer satisfaction score (CSAT) from Zillow</a:t>
            </a:r>
          </a:p>
          <a:p>
            <a:pPr marL="285750" indent="-285750">
              <a:spcBef>
                <a:spcPts val="600"/>
              </a:spcBef>
              <a:spcAft>
                <a:spcPts val="1200"/>
              </a:spcAft>
              <a:buFont typeface="Arial" panose="020B0604020202020204" pitchFamily="34" charset="0"/>
              <a:buChar char="•"/>
            </a:pPr>
            <a:r>
              <a:rPr lang="en-US" sz="2400" dirty="0">
                <a:solidFill>
                  <a:srgbClr val="253761"/>
                </a:solidFill>
                <a:latin typeface="Poppins"/>
                <a:ea typeface="Calibri"/>
                <a:cs typeface="Poppins"/>
                <a:sym typeface="Wingdings" panose="05000000000000000000" pitchFamily="2" charset="2"/>
              </a:rPr>
              <a:t>50% pickup rate on all Zillow calls</a:t>
            </a:r>
          </a:p>
          <a:p>
            <a:pPr marL="285750" indent="-285750">
              <a:spcBef>
                <a:spcPts val="600"/>
              </a:spcBef>
              <a:spcAft>
                <a:spcPts val="1200"/>
              </a:spcAft>
              <a:buFont typeface="Arial" panose="020B0604020202020204" pitchFamily="34" charset="0"/>
              <a:buChar char="•"/>
            </a:pPr>
            <a:r>
              <a:rPr lang="en-US" sz="2400" dirty="0">
                <a:solidFill>
                  <a:srgbClr val="253761"/>
                </a:solidFill>
                <a:latin typeface="Poppins"/>
                <a:ea typeface="Calibri"/>
                <a:cs typeface="Poppins"/>
                <a:sym typeface="Wingdings" panose="05000000000000000000" pitchFamily="2" charset="2"/>
              </a:rPr>
              <a:t>7% individual conversion rate after 12 months on the team</a:t>
            </a:r>
          </a:p>
          <a:p>
            <a:pPr marL="285750" indent="-285750">
              <a:spcBef>
                <a:spcPts val="600"/>
              </a:spcBef>
              <a:spcAft>
                <a:spcPts val="1200"/>
              </a:spcAft>
              <a:buFont typeface="Arial" panose="020B0604020202020204" pitchFamily="34" charset="0"/>
              <a:buChar char="•"/>
            </a:pPr>
            <a:r>
              <a:rPr lang="en-US" sz="2400" dirty="0">
                <a:solidFill>
                  <a:srgbClr val="253761"/>
                </a:solidFill>
                <a:latin typeface="Poppins"/>
                <a:ea typeface="Calibri"/>
                <a:cs typeface="Poppins"/>
                <a:sym typeface="Wingdings" panose="05000000000000000000" pitchFamily="2" charset="2"/>
              </a:rPr>
              <a:t>Attend all required Zillow meetings &amp; in-person at least 2 times per month for our weekly Wednesday meetings</a:t>
            </a:r>
          </a:p>
          <a:p>
            <a:pPr marL="285750" indent="-285750">
              <a:spcBef>
                <a:spcPts val="600"/>
              </a:spcBef>
              <a:spcAft>
                <a:spcPts val="1200"/>
              </a:spcAft>
              <a:buFont typeface="Arial" panose="020B0604020202020204" pitchFamily="34" charset="0"/>
              <a:buChar char="•"/>
            </a:pPr>
            <a:r>
              <a:rPr lang="en-US" sz="2400" dirty="0">
                <a:solidFill>
                  <a:srgbClr val="253761"/>
                </a:solidFill>
                <a:latin typeface="Poppins"/>
                <a:ea typeface="Calibri"/>
                <a:cs typeface="Poppins"/>
                <a:sym typeface="Wingdings" panose="05000000000000000000" pitchFamily="2" charset="2"/>
              </a:rPr>
              <a:t>Retain an updated pipeline in FUB at all times</a:t>
            </a:r>
          </a:p>
          <a:p>
            <a:pPr marL="285750" indent="-285750">
              <a:spcBef>
                <a:spcPts val="600"/>
              </a:spcBef>
              <a:spcAft>
                <a:spcPts val="1200"/>
              </a:spcAft>
              <a:buFont typeface="Arial" panose="020B0604020202020204" pitchFamily="34" charset="0"/>
              <a:buChar char="•"/>
            </a:pPr>
            <a:r>
              <a:rPr lang="en-US" sz="2400" dirty="0">
                <a:solidFill>
                  <a:srgbClr val="253761"/>
                </a:solidFill>
                <a:latin typeface="Poppins"/>
                <a:ea typeface="Calibri"/>
                <a:cs typeface="Poppins"/>
                <a:sym typeface="Wingdings" panose="05000000000000000000" pitchFamily="2" charset="2"/>
              </a:rPr>
              <a:t>Have this be your full time job!</a:t>
            </a:r>
          </a:p>
        </p:txBody>
      </p:sp>
      <p:pic>
        <p:nvPicPr>
          <p:cNvPr id="1026" name="Picture 2" descr="Zillow logo and their history | LogoMyWay">
            <a:extLst>
              <a:ext uri="{FF2B5EF4-FFF2-40B4-BE49-F238E27FC236}">
                <a16:creationId xmlns:a16="http://schemas.microsoft.com/office/drawing/2014/main" id="{D87BFB46-B86E-C36F-3E3F-1D1DB86232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1075"/>
          <a:stretch>
            <a:fillRect/>
          </a:stretch>
        </p:blipFill>
        <p:spPr bwMode="auto">
          <a:xfrm>
            <a:off x="10058400" y="4973898"/>
            <a:ext cx="7010400" cy="150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5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6FF2-FD7D-7DD3-719E-DD28985E038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9418DB2-72CD-8C9A-9B65-9FD7B70AA18E}"/>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9C77BFDA-7901-3471-EFA8-408DF1ED11E9}"/>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CE406BE9-467B-E048-B197-AF6B8FCB4D1E}"/>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EB1F2648-3F1A-2AA0-B896-09ABCE790D65}"/>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How Buyers Connect With Us</a:t>
            </a:r>
            <a:endParaRPr lang="en-US" dirty="0"/>
          </a:p>
        </p:txBody>
      </p:sp>
      <p:sp>
        <p:nvSpPr>
          <p:cNvPr id="7" name="AutoShape 7">
            <a:extLst>
              <a:ext uri="{FF2B5EF4-FFF2-40B4-BE49-F238E27FC236}">
                <a16:creationId xmlns:a16="http://schemas.microsoft.com/office/drawing/2014/main" id="{38268ECA-41B0-D61C-4087-72E4FDA63393}"/>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2FF7EB61-C318-17B8-EAD5-03A19D2AA154}"/>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7252C1CB-87C6-E204-0BBE-93EF13442915}"/>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dirty="0">
                <a:solidFill>
                  <a:srgbClr val="253761"/>
                </a:solidFill>
                <a:latin typeface="Poppins" panose="00000500000000000000" pitchFamily="2" charset="0"/>
                <a:cs typeface="Poppins" panose="00000500000000000000" pitchFamily="2" charset="0"/>
              </a:rPr>
              <a:t>The customer has a couple options on the Zillow platform - they can request to speak to an agent or request to see a property. They can also dial a broker directly. </a:t>
            </a: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pic>
        <p:nvPicPr>
          <p:cNvPr id="1026" name="Picture 2" descr="Zillow logo and their history | LogoMyWay">
            <a:extLst>
              <a:ext uri="{FF2B5EF4-FFF2-40B4-BE49-F238E27FC236}">
                <a16:creationId xmlns:a16="http://schemas.microsoft.com/office/drawing/2014/main" id="{B1F7D24D-5C5E-B354-C457-AF2CF11688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075"/>
          <a:stretch>
            <a:fillRect/>
          </a:stretch>
        </p:blipFill>
        <p:spPr bwMode="auto">
          <a:xfrm>
            <a:off x="16230600" y="9410700"/>
            <a:ext cx="1752600" cy="3764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3965EE-0BF4-BDAF-B582-4C68DB8DEC88}"/>
              </a:ext>
            </a:extLst>
          </p:cNvPr>
          <p:cNvSpPr txBox="1"/>
          <p:nvPr/>
        </p:nvSpPr>
        <p:spPr>
          <a:xfrm>
            <a:off x="1600200" y="2800291"/>
            <a:ext cx="16535398" cy="1000274"/>
          </a:xfrm>
          <a:prstGeom prst="rect">
            <a:avLst/>
          </a:prstGeom>
          <a:noFill/>
        </p:spPr>
        <p:txBody>
          <a:bodyPr wrap="square">
            <a:spAutoFit/>
          </a:bodyPr>
          <a:lstStyle/>
          <a:p>
            <a:pPr>
              <a:spcAft>
                <a:spcPts val="600"/>
              </a:spcAft>
            </a:pPr>
            <a:r>
              <a:rPr lang="en-US" b="1" dirty="0">
                <a:solidFill>
                  <a:srgbClr val="253761"/>
                </a:solidFill>
                <a:latin typeface="Poppins" panose="00000500000000000000" pitchFamily="2" charset="0"/>
                <a:cs typeface="Poppins" panose="00000500000000000000" pitchFamily="2" charset="0"/>
              </a:rPr>
              <a:t>What happens when they click on “contact agent” button? </a:t>
            </a:r>
            <a:endParaRPr lang="en-US" dirty="0">
              <a:solidFill>
                <a:srgbClr val="253761"/>
              </a:solidFill>
              <a:latin typeface="Poppins" panose="00000500000000000000" pitchFamily="2" charset="0"/>
              <a:cs typeface="Poppins" panose="00000500000000000000" pitchFamily="2" charset="0"/>
            </a:endParaRPr>
          </a:p>
          <a:p>
            <a:pPr>
              <a:spcAft>
                <a:spcPts val="600"/>
              </a:spcAft>
            </a:pPr>
            <a:r>
              <a:rPr lang="en-US" dirty="0">
                <a:solidFill>
                  <a:srgbClr val="253761"/>
                </a:solidFill>
                <a:latin typeface="Poppins" panose="00000500000000000000" pitchFamily="2" charset="0"/>
                <a:cs typeface="Poppins" panose="00000500000000000000" pitchFamily="2" charset="0"/>
              </a:rPr>
              <a:t>Zillow texts the consumer asking if they are ready to talk to an agent. They have to respond affirmatively within 5 minutes to be direct connected to us. </a:t>
            </a:r>
          </a:p>
        </p:txBody>
      </p:sp>
      <p:sp>
        <p:nvSpPr>
          <p:cNvPr id="11" name="TextBox 10">
            <a:extLst>
              <a:ext uri="{FF2B5EF4-FFF2-40B4-BE49-F238E27FC236}">
                <a16:creationId xmlns:a16="http://schemas.microsoft.com/office/drawing/2014/main" id="{FE098429-1D22-2C99-5B1E-B0A6416D1BDA}"/>
              </a:ext>
            </a:extLst>
          </p:cNvPr>
          <p:cNvSpPr txBox="1"/>
          <p:nvPr/>
        </p:nvSpPr>
        <p:spPr>
          <a:xfrm>
            <a:off x="1600200" y="3829008"/>
            <a:ext cx="16154398" cy="723275"/>
          </a:xfrm>
          <a:prstGeom prst="rect">
            <a:avLst/>
          </a:prstGeom>
          <a:noFill/>
        </p:spPr>
        <p:txBody>
          <a:bodyPr wrap="square">
            <a:spAutoFit/>
          </a:bodyPr>
          <a:lstStyle/>
          <a:p>
            <a:pPr>
              <a:spcAft>
                <a:spcPts val="600"/>
              </a:spcAft>
            </a:pPr>
            <a:r>
              <a:rPr lang="en-US" b="1" dirty="0">
                <a:solidFill>
                  <a:srgbClr val="253761"/>
                </a:solidFill>
                <a:latin typeface="Poppins" panose="00000500000000000000" pitchFamily="2" charset="0"/>
                <a:cs typeface="Poppins" panose="00000500000000000000" pitchFamily="2" charset="0"/>
              </a:rPr>
              <a:t>What happens when they click on “take a tour” button? </a:t>
            </a:r>
            <a:endParaRPr lang="en-US" dirty="0">
              <a:solidFill>
                <a:srgbClr val="253761"/>
              </a:solidFill>
              <a:latin typeface="Poppins" panose="00000500000000000000" pitchFamily="2" charset="0"/>
              <a:cs typeface="Poppins" panose="00000500000000000000" pitchFamily="2" charset="0"/>
            </a:endParaRPr>
          </a:p>
          <a:p>
            <a:r>
              <a:rPr lang="en-US" dirty="0">
                <a:solidFill>
                  <a:srgbClr val="253761"/>
                </a:solidFill>
                <a:latin typeface="Poppins" panose="00000500000000000000" pitchFamily="2" charset="0"/>
                <a:cs typeface="Poppins" panose="00000500000000000000" pitchFamily="2" charset="0"/>
              </a:rPr>
              <a:t>Same as above, just before they book a time and date for the showing. </a:t>
            </a:r>
          </a:p>
        </p:txBody>
      </p:sp>
      <p:sp>
        <p:nvSpPr>
          <p:cNvPr id="13" name="TextBox 12">
            <a:extLst>
              <a:ext uri="{FF2B5EF4-FFF2-40B4-BE49-F238E27FC236}">
                <a16:creationId xmlns:a16="http://schemas.microsoft.com/office/drawing/2014/main" id="{19444189-6B2C-1A66-1BDD-A3F81B8D647F}"/>
              </a:ext>
            </a:extLst>
          </p:cNvPr>
          <p:cNvSpPr txBox="1"/>
          <p:nvPr/>
        </p:nvSpPr>
        <p:spPr>
          <a:xfrm>
            <a:off x="1600200" y="4580726"/>
            <a:ext cx="15163798" cy="1000274"/>
          </a:xfrm>
          <a:prstGeom prst="rect">
            <a:avLst/>
          </a:prstGeom>
          <a:noFill/>
        </p:spPr>
        <p:txBody>
          <a:bodyPr wrap="square">
            <a:spAutoFit/>
          </a:bodyPr>
          <a:lstStyle/>
          <a:p>
            <a:pPr>
              <a:spcAft>
                <a:spcPts val="600"/>
              </a:spcAft>
            </a:pPr>
            <a:r>
              <a:rPr lang="en-US" b="1" dirty="0">
                <a:solidFill>
                  <a:srgbClr val="253761"/>
                </a:solidFill>
                <a:latin typeface="Poppins" panose="00000500000000000000" pitchFamily="2" charset="0"/>
                <a:cs typeface="Poppins" panose="00000500000000000000" pitchFamily="2" charset="0"/>
              </a:rPr>
              <a:t>Can they contact me any other way? </a:t>
            </a:r>
            <a:endParaRPr lang="en-US" dirty="0">
              <a:solidFill>
                <a:srgbClr val="253761"/>
              </a:solidFill>
              <a:latin typeface="Poppins" panose="00000500000000000000" pitchFamily="2" charset="0"/>
              <a:cs typeface="Poppins" panose="00000500000000000000" pitchFamily="2" charset="0"/>
            </a:endParaRPr>
          </a:p>
          <a:p>
            <a:r>
              <a:rPr lang="en-US" dirty="0">
                <a:solidFill>
                  <a:srgbClr val="253761"/>
                </a:solidFill>
                <a:latin typeface="Poppins" panose="00000500000000000000" pitchFamily="2" charset="0"/>
                <a:cs typeface="Poppins" panose="00000500000000000000" pitchFamily="2" charset="0"/>
              </a:rPr>
              <a:t>Yes, they can directly contact us from the agents profile page. In which case, you will answer a second Zillow number and the caller will be on the other end. There is no middle man, property identified, or introduction. </a:t>
            </a:r>
          </a:p>
        </p:txBody>
      </p:sp>
      <p:sp>
        <p:nvSpPr>
          <p:cNvPr id="15" name="TextBox 14">
            <a:extLst>
              <a:ext uri="{FF2B5EF4-FFF2-40B4-BE49-F238E27FC236}">
                <a16:creationId xmlns:a16="http://schemas.microsoft.com/office/drawing/2014/main" id="{74E7B81E-6090-6A0B-249F-B0CF6F08D96B}"/>
              </a:ext>
            </a:extLst>
          </p:cNvPr>
          <p:cNvSpPr txBox="1"/>
          <p:nvPr/>
        </p:nvSpPr>
        <p:spPr>
          <a:xfrm>
            <a:off x="1600200" y="5654576"/>
            <a:ext cx="13567702" cy="2108269"/>
          </a:xfrm>
          <a:prstGeom prst="rect">
            <a:avLst/>
          </a:prstGeom>
          <a:noFill/>
        </p:spPr>
        <p:txBody>
          <a:bodyPr wrap="square">
            <a:spAutoFit/>
          </a:bodyPr>
          <a:lstStyle/>
          <a:p>
            <a:pPr>
              <a:spcAft>
                <a:spcPts val="600"/>
              </a:spcAft>
            </a:pPr>
            <a:r>
              <a:rPr lang="en-US" b="1" dirty="0">
                <a:solidFill>
                  <a:srgbClr val="253761"/>
                </a:solidFill>
                <a:latin typeface="Poppins" panose="00000500000000000000" pitchFamily="2" charset="0"/>
                <a:cs typeface="Poppins" panose="00000500000000000000" pitchFamily="2" charset="0"/>
              </a:rPr>
              <a:t>“What If I’m Driving or Busy When Zillow Calls?”</a:t>
            </a:r>
            <a:endParaRPr lang="en-US" dirty="0">
              <a:solidFill>
                <a:srgbClr val="253761"/>
              </a:solidFill>
              <a:latin typeface="Poppins" panose="00000500000000000000" pitchFamily="2" charset="0"/>
              <a:cs typeface="Poppins" panose="00000500000000000000" pitchFamily="2" charset="0"/>
            </a:endParaRPr>
          </a:p>
          <a:p>
            <a:r>
              <a:rPr lang="en-US" dirty="0">
                <a:solidFill>
                  <a:srgbClr val="253761"/>
                </a:solidFill>
                <a:latin typeface="Poppins" panose="00000500000000000000" pitchFamily="2" charset="0"/>
                <a:cs typeface="Poppins" panose="00000500000000000000" pitchFamily="2" charset="0"/>
              </a:rPr>
              <a:t>We call this shower anxiety—Zillow always seems to call at the worst times. Don’t worry. As you get more confident, you’ll realize:</a:t>
            </a:r>
          </a:p>
          <a:p>
            <a:endParaRPr lang="en-US" dirty="0">
              <a:solidFill>
                <a:srgbClr val="253761"/>
              </a:solidFill>
              <a:latin typeface="Poppins" panose="00000500000000000000" pitchFamily="2" charset="0"/>
              <a:cs typeface="Poppins" panose="00000500000000000000" pitchFamily="2" charset="0"/>
            </a:endParaRPr>
          </a:p>
          <a:p>
            <a:r>
              <a:rPr lang="en-US" dirty="0">
                <a:solidFill>
                  <a:srgbClr val="253761"/>
                </a:solidFill>
                <a:latin typeface="Poppins" panose="00000500000000000000" pitchFamily="2" charset="0"/>
                <a:cs typeface="Poppins" panose="00000500000000000000" pitchFamily="2" charset="0"/>
              </a:rPr>
              <a:t>	• You rarely need to have the listing pulled up to set an appointment.</a:t>
            </a:r>
          </a:p>
          <a:p>
            <a:r>
              <a:rPr lang="en-US" dirty="0">
                <a:solidFill>
                  <a:srgbClr val="253761"/>
                </a:solidFill>
                <a:latin typeface="Poppins" panose="00000500000000000000" pitchFamily="2" charset="0"/>
                <a:cs typeface="Poppins" panose="00000500000000000000" pitchFamily="2" charset="0"/>
              </a:rPr>
              <a:t>	• It’s OK to answer with a little background noise—real life happens!</a:t>
            </a:r>
          </a:p>
          <a:p>
            <a:r>
              <a:rPr lang="en-US" dirty="0">
                <a:solidFill>
                  <a:srgbClr val="253761"/>
                </a:solidFill>
                <a:latin typeface="Poppins" panose="00000500000000000000" pitchFamily="2" charset="0"/>
                <a:cs typeface="Poppins" panose="00000500000000000000" pitchFamily="2" charset="0"/>
              </a:rPr>
              <a:t>	• Take the call when it’s safe and reasonable. It’s better to answer imperfectly than miss the opportunity. </a:t>
            </a:r>
          </a:p>
        </p:txBody>
      </p:sp>
      <p:sp>
        <p:nvSpPr>
          <p:cNvPr id="17" name="TextBox 16">
            <a:extLst>
              <a:ext uri="{FF2B5EF4-FFF2-40B4-BE49-F238E27FC236}">
                <a16:creationId xmlns:a16="http://schemas.microsoft.com/office/drawing/2014/main" id="{15FEDAB5-A791-3468-4CDD-A0AD337CE44B}"/>
              </a:ext>
            </a:extLst>
          </p:cNvPr>
          <p:cNvSpPr txBox="1"/>
          <p:nvPr/>
        </p:nvSpPr>
        <p:spPr>
          <a:xfrm>
            <a:off x="4219731" y="8161972"/>
            <a:ext cx="10644255" cy="1477328"/>
          </a:xfrm>
          <a:prstGeom prst="rect">
            <a:avLst/>
          </a:prstGeom>
          <a:noFill/>
        </p:spPr>
        <p:txBody>
          <a:bodyPr wrap="square">
            <a:spAutoFit/>
          </a:bodyPr>
          <a:lstStyle/>
          <a:p>
            <a:pPr algn="ctr"/>
            <a:r>
              <a:rPr lang="en-US" b="1" dirty="0">
                <a:solidFill>
                  <a:srgbClr val="253761"/>
                </a:solidFill>
                <a:latin typeface="Poppins" panose="00000500000000000000" pitchFamily="2" charset="0"/>
                <a:cs typeface="Poppins" panose="00000500000000000000" pitchFamily="2" charset="0"/>
              </a:rPr>
              <a:t>TAKE ACTION: To avoid missing calls, save these Zillow numbers in your phone:</a:t>
            </a:r>
          </a:p>
          <a:p>
            <a:pPr algn="ctr"/>
            <a:endParaRPr lang="en-US" dirty="0">
              <a:solidFill>
                <a:srgbClr val="253761"/>
              </a:solidFill>
              <a:latin typeface="Poppins" panose="00000500000000000000" pitchFamily="2" charset="0"/>
              <a:cs typeface="Poppins" panose="00000500000000000000" pitchFamily="2" charset="0"/>
            </a:endParaRPr>
          </a:p>
          <a:p>
            <a:pPr algn="ctr"/>
            <a:r>
              <a:rPr lang="en-US" dirty="0">
                <a:solidFill>
                  <a:srgbClr val="253761"/>
                </a:solidFill>
                <a:latin typeface="Poppins" panose="00000500000000000000" pitchFamily="2" charset="0"/>
                <a:cs typeface="Poppins" panose="00000500000000000000" pitchFamily="2" charset="0"/>
              </a:rPr>
              <a:t>Main Lead Number: 206-539-0456 </a:t>
            </a:r>
          </a:p>
          <a:p>
            <a:pPr algn="ctr"/>
            <a:endParaRPr lang="en-US" dirty="0">
              <a:solidFill>
                <a:srgbClr val="253761"/>
              </a:solidFill>
              <a:latin typeface="Poppins" panose="00000500000000000000" pitchFamily="2" charset="0"/>
              <a:cs typeface="Poppins" panose="00000500000000000000" pitchFamily="2" charset="0"/>
            </a:endParaRPr>
          </a:p>
          <a:p>
            <a:pPr algn="ctr"/>
            <a:r>
              <a:rPr lang="en-US" dirty="0">
                <a:solidFill>
                  <a:srgbClr val="253761"/>
                </a:solidFill>
                <a:latin typeface="Poppins" panose="00000500000000000000" pitchFamily="2" charset="0"/>
                <a:cs typeface="Poppins" panose="00000500000000000000" pitchFamily="2" charset="0"/>
              </a:rPr>
              <a:t>Direct Call: 425-657-5142 </a:t>
            </a:r>
            <a:endParaRPr lang="en-US" sz="2800" dirty="0">
              <a:solidFill>
                <a:srgbClr val="253761"/>
              </a:solidFill>
              <a:latin typeface="Poppins" panose="00000500000000000000" pitchFamily="2" charset="0"/>
              <a:ea typeface="Calibri"/>
              <a:cs typeface="Poppins" panose="00000500000000000000" pitchFamily="2" charset="0"/>
              <a:sym typeface="Wingdings" panose="05000000000000000000" pitchFamily="2" charset="2"/>
            </a:endParaRPr>
          </a:p>
        </p:txBody>
      </p:sp>
    </p:spTree>
    <p:extLst>
      <p:ext uri="{BB962C8B-B14F-4D97-AF65-F5344CB8AC3E}">
        <p14:creationId xmlns:p14="http://schemas.microsoft.com/office/powerpoint/2010/main" val="274522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FFC24-7C11-7258-CC0A-95D5FB08FE5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BD9206D-6930-7695-2C23-8760D149B28C}"/>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2FA930B1-0BD4-B35C-9B24-B475D4433713}"/>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8FA5843D-0363-3E1D-40E4-23325942AB73}"/>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09976E3B-FE8A-0528-5FBB-975F0F2B68E7}"/>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Mastering the First Call - ALM</a:t>
            </a:r>
            <a:endParaRPr lang="en-US" dirty="0"/>
          </a:p>
        </p:txBody>
      </p:sp>
      <p:sp>
        <p:nvSpPr>
          <p:cNvPr id="7" name="AutoShape 7">
            <a:extLst>
              <a:ext uri="{FF2B5EF4-FFF2-40B4-BE49-F238E27FC236}">
                <a16:creationId xmlns:a16="http://schemas.microsoft.com/office/drawing/2014/main" id="{0E5FAA98-70FB-BFC5-2351-A22D72290E92}"/>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354E8059-4EE4-4A81-3A2D-EF7ACCBC8DCF}"/>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549C9D33-B749-93F6-7B95-DFA544475E3B}"/>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dirty="0">
                <a:solidFill>
                  <a:srgbClr val="253761"/>
                </a:solidFill>
                <a:latin typeface="Poppins" panose="00000500000000000000" pitchFamily="2" charset="0"/>
                <a:cs typeface="Poppins" panose="00000500000000000000" pitchFamily="2" charset="0"/>
              </a:rPr>
              <a:t>ALM is the foundation of every successful Zillow Flex call: </a:t>
            </a:r>
          </a:p>
          <a:p>
            <a:endParaRPr lang="en-US" sz="2400" dirty="0">
              <a:solidFill>
                <a:srgbClr val="253761"/>
              </a:solidFill>
              <a:latin typeface="Poppins" panose="00000500000000000000" pitchFamily="2" charset="0"/>
              <a:cs typeface="Poppins" panose="00000500000000000000" pitchFamily="2" charset="0"/>
            </a:endParaRPr>
          </a:p>
          <a:p>
            <a:pPr algn="ctr">
              <a:spcAft>
                <a:spcPts val="1200"/>
              </a:spcAft>
            </a:pPr>
            <a:r>
              <a:rPr lang="en-US" sz="4000" b="1" dirty="0">
                <a:solidFill>
                  <a:srgbClr val="253761"/>
                </a:solidFill>
                <a:latin typeface="Poppins" panose="00000500000000000000" pitchFamily="2" charset="0"/>
                <a:cs typeface="Poppins" panose="00000500000000000000" pitchFamily="2" charset="0"/>
              </a:rPr>
              <a:t>A – Appointment </a:t>
            </a:r>
          </a:p>
          <a:p>
            <a:pPr algn="ctr">
              <a:spcAft>
                <a:spcPts val="1200"/>
              </a:spcAft>
            </a:pPr>
            <a:r>
              <a:rPr lang="en-US" sz="4000" dirty="0">
                <a:solidFill>
                  <a:srgbClr val="253761"/>
                </a:solidFill>
                <a:latin typeface="Poppins" panose="00000500000000000000" pitchFamily="2" charset="0"/>
                <a:cs typeface="Poppins" panose="00000500000000000000" pitchFamily="2" charset="0"/>
              </a:rPr>
              <a:t>“Hi, this is [Your Name] with Designed Realty. I saw you wanted to see the rambler on Main Street at 1 PM today. Does that still work?”</a:t>
            </a:r>
          </a:p>
          <a:p>
            <a:pPr algn="ctr">
              <a:spcAft>
                <a:spcPts val="1200"/>
              </a:spcAft>
            </a:pPr>
            <a:r>
              <a:rPr lang="en-US" sz="4000" dirty="0">
                <a:solidFill>
                  <a:srgbClr val="253761"/>
                </a:solidFill>
                <a:latin typeface="Poppins" panose="00000500000000000000" pitchFamily="2" charset="0"/>
                <a:cs typeface="Poppins" panose="00000500000000000000" pitchFamily="2" charset="0"/>
              </a:rPr>
              <a:t> </a:t>
            </a:r>
          </a:p>
          <a:p>
            <a:pPr algn="ctr">
              <a:spcAft>
                <a:spcPts val="1200"/>
              </a:spcAft>
            </a:pPr>
            <a:r>
              <a:rPr lang="en-US" sz="4000" b="1" dirty="0">
                <a:solidFill>
                  <a:srgbClr val="253761"/>
                </a:solidFill>
                <a:latin typeface="Poppins" panose="00000500000000000000" pitchFamily="2" charset="0"/>
                <a:cs typeface="Poppins" panose="00000500000000000000" pitchFamily="2" charset="0"/>
              </a:rPr>
              <a:t>L – Location</a:t>
            </a:r>
          </a:p>
          <a:p>
            <a:pPr algn="ctr">
              <a:spcAft>
                <a:spcPts val="1200"/>
              </a:spcAft>
            </a:pPr>
            <a:r>
              <a:rPr lang="en-US" sz="4000" dirty="0">
                <a:solidFill>
                  <a:srgbClr val="253761"/>
                </a:solidFill>
                <a:latin typeface="Poppins" panose="00000500000000000000" pitchFamily="2" charset="0"/>
                <a:cs typeface="Poppins" panose="00000500000000000000" pitchFamily="2" charset="0"/>
              </a:rPr>
              <a:t>“Are there any other homes you’d like to see while we’re out?” </a:t>
            </a:r>
          </a:p>
          <a:p>
            <a:pPr algn="ctr">
              <a:spcAft>
                <a:spcPts val="1200"/>
              </a:spcAft>
            </a:pPr>
            <a:endParaRPr lang="en-US" sz="4000" dirty="0">
              <a:solidFill>
                <a:srgbClr val="253761"/>
              </a:solidFill>
              <a:latin typeface="Poppins" panose="00000500000000000000" pitchFamily="2" charset="0"/>
              <a:cs typeface="Poppins" panose="00000500000000000000" pitchFamily="2" charset="0"/>
            </a:endParaRPr>
          </a:p>
          <a:p>
            <a:pPr algn="ctr">
              <a:spcAft>
                <a:spcPts val="1200"/>
              </a:spcAft>
            </a:pPr>
            <a:r>
              <a:rPr lang="en-US" sz="4000" b="1" dirty="0">
                <a:solidFill>
                  <a:srgbClr val="253761"/>
                </a:solidFill>
                <a:latin typeface="Poppins" panose="00000500000000000000" pitchFamily="2" charset="0"/>
                <a:cs typeface="Poppins" panose="00000500000000000000" pitchFamily="2" charset="0"/>
              </a:rPr>
              <a:t>M – Motivation</a:t>
            </a:r>
          </a:p>
          <a:p>
            <a:pPr algn="ctr">
              <a:spcAft>
                <a:spcPts val="1200"/>
              </a:spcAft>
            </a:pPr>
            <a:r>
              <a:rPr lang="en-US" sz="4000" dirty="0">
                <a:solidFill>
                  <a:srgbClr val="253761"/>
                </a:solidFill>
                <a:latin typeface="Poppins" panose="00000500000000000000" pitchFamily="2" charset="0"/>
                <a:cs typeface="Poppins" panose="00000500000000000000" pitchFamily="2" charset="0"/>
              </a:rPr>
              <a:t>“What was it about this one that caught your eye?” </a:t>
            </a: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pic>
        <p:nvPicPr>
          <p:cNvPr id="1026" name="Picture 2" descr="Zillow logo and their history | LogoMyWay">
            <a:extLst>
              <a:ext uri="{FF2B5EF4-FFF2-40B4-BE49-F238E27FC236}">
                <a16:creationId xmlns:a16="http://schemas.microsoft.com/office/drawing/2014/main" id="{96C98CEE-8887-E02C-4432-56A648B94C5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075"/>
          <a:stretch>
            <a:fillRect/>
          </a:stretch>
        </p:blipFill>
        <p:spPr bwMode="auto">
          <a:xfrm>
            <a:off x="16230600" y="9410700"/>
            <a:ext cx="1752600" cy="37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6FC5-3EEF-A7DD-E45E-FF33B39521C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27484FD-CF64-8F63-CD1F-969B1C0D45A4}"/>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83C332BE-32FC-9018-D904-0A588D8CBF7B}"/>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4EB28E72-2DAC-9FDE-1F91-B2EEB6932D35}"/>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43945CB8-CFB2-FFAE-8E3F-F0CA15561E81}"/>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Mastering the First Call - ALM</a:t>
            </a:r>
            <a:endParaRPr lang="en-US" dirty="0"/>
          </a:p>
        </p:txBody>
      </p:sp>
      <p:sp>
        <p:nvSpPr>
          <p:cNvPr id="7" name="AutoShape 7">
            <a:extLst>
              <a:ext uri="{FF2B5EF4-FFF2-40B4-BE49-F238E27FC236}">
                <a16:creationId xmlns:a16="http://schemas.microsoft.com/office/drawing/2014/main" id="{B83DC25D-D32A-AB7B-46E0-88E714D788FF}"/>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29D56D8D-49F3-89B1-0BCB-3CDE8603C7E2}"/>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C469FDBD-47C2-B24F-3E2C-A401321A60C2}"/>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dirty="0">
                <a:solidFill>
                  <a:srgbClr val="253761"/>
                </a:solidFill>
                <a:latin typeface="Poppins" panose="00000500000000000000" pitchFamily="2" charset="0"/>
                <a:cs typeface="Poppins" panose="00000500000000000000" pitchFamily="2" charset="0"/>
              </a:rPr>
              <a:t>The “Perfect ALM Call Breakdown:</a:t>
            </a:r>
          </a:p>
          <a:p>
            <a:endParaRPr lang="en-US" sz="2400" dirty="0">
              <a:solidFill>
                <a:srgbClr val="253761"/>
              </a:solidFill>
              <a:latin typeface="Poppins" panose="00000500000000000000" pitchFamily="2" charset="0"/>
              <a:cs typeface="Poppins" panose="00000500000000000000" pitchFamily="2" charset="0"/>
            </a:endParaRPr>
          </a:p>
          <a:p>
            <a:pPr algn="ctr">
              <a:spcAft>
                <a:spcPts val="1200"/>
              </a:spcAft>
            </a:pPr>
            <a:r>
              <a:rPr lang="en-US" sz="4000" dirty="0">
                <a:solidFill>
                  <a:srgbClr val="253761"/>
                </a:solidFill>
                <a:latin typeface="Poppins" panose="00000500000000000000" pitchFamily="2" charset="0"/>
                <a:cs typeface="Poppins" panose="00000500000000000000" pitchFamily="2" charset="0"/>
              </a:rPr>
              <a:t> </a:t>
            </a: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pic>
        <p:nvPicPr>
          <p:cNvPr id="1026" name="Picture 2" descr="Zillow logo and their history | LogoMyWay">
            <a:extLst>
              <a:ext uri="{FF2B5EF4-FFF2-40B4-BE49-F238E27FC236}">
                <a16:creationId xmlns:a16="http://schemas.microsoft.com/office/drawing/2014/main" id="{43A7CE79-D7CE-836D-B2F5-766B3859DF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075"/>
          <a:stretch>
            <a:fillRect/>
          </a:stretch>
        </p:blipFill>
        <p:spPr bwMode="auto">
          <a:xfrm>
            <a:off x="16230600" y="9410700"/>
            <a:ext cx="1752600" cy="376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3781B42-9BF9-9B66-0C5D-1BBD52B175B1}"/>
              </a:ext>
            </a:extLst>
          </p:cNvPr>
          <p:cNvGraphicFramePr>
            <a:graphicFrameLocks noGrp="1"/>
          </p:cNvGraphicFramePr>
          <p:nvPr>
            <p:extLst>
              <p:ext uri="{D42A27DB-BD31-4B8C-83A1-F6EECF244321}">
                <p14:modId xmlns:p14="http://schemas.microsoft.com/office/powerpoint/2010/main" val="604289548"/>
              </p:ext>
            </p:extLst>
          </p:nvPr>
        </p:nvGraphicFramePr>
        <p:xfrm>
          <a:off x="2209800" y="3162300"/>
          <a:ext cx="15130080" cy="5334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68296869"/>
                    </a:ext>
                  </a:extLst>
                </a:gridCol>
                <a:gridCol w="10558080">
                  <a:extLst>
                    <a:ext uri="{9D8B030D-6E8A-4147-A177-3AD203B41FA5}">
                      <a16:colId xmlns:a16="http://schemas.microsoft.com/office/drawing/2014/main" val="3034995969"/>
                    </a:ext>
                  </a:extLst>
                </a:gridCol>
              </a:tblGrid>
              <a:tr h="1066800">
                <a:tc>
                  <a:txBody>
                    <a:bodyPr/>
                    <a:lstStyle/>
                    <a:p>
                      <a:r>
                        <a:rPr lang="en-US" sz="3200" dirty="0">
                          <a:solidFill>
                            <a:schemeClr val="bg1"/>
                          </a:solidFill>
                          <a:latin typeface="Poppins" panose="00000500000000000000" pitchFamily="2" charset="0"/>
                          <a:cs typeface="Poppins" panose="00000500000000000000" pitchFamily="2" charset="0"/>
                        </a:rPr>
                        <a:t>ALM Point</a:t>
                      </a:r>
                    </a:p>
                  </a:txBody>
                  <a:tcPr anchor="ctr">
                    <a:solidFill>
                      <a:srgbClr val="253761"/>
                    </a:solidFill>
                  </a:tcPr>
                </a:tc>
                <a:tc>
                  <a:txBody>
                    <a:bodyPr/>
                    <a:lstStyle/>
                    <a:p>
                      <a:r>
                        <a:rPr lang="en-US" sz="3200" dirty="0">
                          <a:solidFill>
                            <a:schemeClr val="bg1"/>
                          </a:solidFill>
                          <a:latin typeface="Poppins" panose="00000500000000000000" pitchFamily="2" charset="0"/>
                          <a:cs typeface="Poppins" panose="00000500000000000000" pitchFamily="2" charset="0"/>
                        </a:rPr>
                        <a:t>Example Line</a:t>
                      </a:r>
                    </a:p>
                  </a:txBody>
                  <a:tcPr anchor="ctr">
                    <a:solidFill>
                      <a:srgbClr val="253761"/>
                    </a:solidFill>
                  </a:tcPr>
                </a:tc>
                <a:extLst>
                  <a:ext uri="{0D108BD9-81ED-4DB2-BD59-A6C34878D82A}">
                    <a16:rowId xmlns:a16="http://schemas.microsoft.com/office/drawing/2014/main" val="4272784548"/>
                  </a:ext>
                </a:extLst>
              </a:tr>
              <a:tr h="1066800">
                <a:tc>
                  <a:txBody>
                    <a:bodyPr/>
                    <a:lstStyle/>
                    <a:p>
                      <a:r>
                        <a:rPr lang="en-US" sz="3200" b="1" dirty="0">
                          <a:solidFill>
                            <a:srgbClr val="253761"/>
                          </a:solidFill>
                          <a:latin typeface="Poppins" panose="00000500000000000000" pitchFamily="2" charset="0"/>
                          <a:cs typeface="Poppins" panose="00000500000000000000" pitchFamily="2" charset="0"/>
                        </a:rPr>
                        <a:t>A – Appointment</a:t>
                      </a:r>
                    </a:p>
                  </a:txBody>
                  <a:tcPr anchor="ctr">
                    <a:solidFill>
                      <a:srgbClr val="F8F8F8"/>
                    </a:solidFill>
                  </a:tcPr>
                </a:tc>
                <a:tc>
                  <a:txBody>
                    <a:bodyPr/>
                    <a:lstStyle/>
                    <a:p>
                      <a:r>
                        <a:rPr lang="en-US" sz="2400" dirty="0">
                          <a:solidFill>
                            <a:srgbClr val="253761"/>
                          </a:solidFill>
                          <a:latin typeface="Poppins" panose="00000500000000000000" pitchFamily="2" charset="0"/>
                          <a:cs typeface="Poppins" panose="00000500000000000000" pitchFamily="2" charset="0"/>
                        </a:rPr>
                        <a:t>“When would you like to go take a look?”</a:t>
                      </a:r>
                    </a:p>
                  </a:txBody>
                  <a:tcPr anchor="ctr">
                    <a:solidFill>
                      <a:srgbClr val="F8F8F8"/>
                    </a:solidFill>
                  </a:tcPr>
                </a:tc>
                <a:extLst>
                  <a:ext uri="{0D108BD9-81ED-4DB2-BD59-A6C34878D82A}">
                    <a16:rowId xmlns:a16="http://schemas.microsoft.com/office/drawing/2014/main" val="4007235833"/>
                  </a:ext>
                </a:extLst>
              </a:tr>
              <a:tr h="1066800">
                <a:tc>
                  <a:txBody>
                    <a:bodyPr/>
                    <a:lstStyle/>
                    <a:p>
                      <a:r>
                        <a:rPr lang="en-US" sz="3200" b="1" dirty="0">
                          <a:solidFill>
                            <a:srgbClr val="253761"/>
                          </a:solidFill>
                          <a:latin typeface="Poppins" panose="00000500000000000000" pitchFamily="2" charset="0"/>
                          <a:cs typeface="Poppins" panose="00000500000000000000" pitchFamily="2" charset="0"/>
                        </a:rPr>
                        <a:t>L – Location</a:t>
                      </a:r>
                    </a:p>
                  </a:txBody>
                  <a:tcPr anchor="ctr">
                    <a:solidFill>
                      <a:schemeClr val="bg1"/>
                    </a:solidFill>
                  </a:tcPr>
                </a:tc>
                <a:tc>
                  <a:txBody>
                    <a:bodyPr/>
                    <a:lstStyle/>
                    <a:p>
                      <a:r>
                        <a:rPr lang="en-US" sz="2400" dirty="0">
                          <a:solidFill>
                            <a:srgbClr val="253761"/>
                          </a:solidFill>
                          <a:latin typeface="Poppins" panose="00000500000000000000" pitchFamily="2" charset="0"/>
                          <a:cs typeface="Poppins" panose="00000500000000000000" pitchFamily="2" charset="0"/>
                        </a:rPr>
                        <a:t>“Are there any others you’d want to check out while we’re out?</a:t>
                      </a:r>
                    </a:p>
                  </a:txBody>
                  <a:tcPr anchor="ctr">
                    <a:solidFill>
                      <a:schemeClr val="bg1"/>
                    </a:solidFill>
                  </a:tcPr>
                </a:tc>
                <a:extLst>
                  <a:ext uri="{0D108BD9-81ED-4DB2-BD59-A6C34878D82A}">
                    <a16:rowId xmlns:a16="http://schemas.microsoft.com/office/drawing/2014/main" val="534098836"/>
                  </a:ext>
                </a:extLst>
              </a:tr>
              <a:tr h="1066800">
                <a:tc>
                  <a:txBody>
                    <a:bodyPr/>
                    <a:lstStyle/>
                    <a:p>
                      <a:r>
                        <a:rPr lang="en-US" sz="3200" b="1" dirty="0">
                          <a:solidFill>
                            <a:srgbClr val="253761"/>
                          </a:solidFill>
                          <a:latin typeface="Poppins" panose="00000500000000000000" pitchFamily="2" charset="0"/>
                          <a:cs typeface="Poppins" panose="00000500000000000000" pitchFamily="2" charset="0"/>
                        </a:rPr>
                        <a:t>M – Motivation</a:t>
                      </a:r>
                    </a:p>
                  </a:txBody>
                  <a:tcPr anchor="ctr">
                    <a:solidFill>
                      <a:srgbClr val="F8F8F8"/>
                    </a:solidFill>
                  </a:tcPr>
                </a:tc>
                <a:tc>
                  <a:txBody>
                    <a:bodyPr/>
                    <a:lstStyle/>
                    <a:p>
                      <a:r>
                        <a:rPr lang="en-US" sz="2400" dirty="0">
                          <a:solidFill>
                            <a:srgbClr val="253761"/>
                          </a:solidFill>
                          <a:latin typeface="Poppins" panose="00000500000000000000" pitchFamily="2" charset="0"/>
                          <a:cs typeface="Poppins" panose="00000500000000000000" pitchFamily="2" charset="0"/>
                        </a:rPr>
                        <a:t>“What about this home that caught your eye?”</a:t>
                      </a:r>
                    </a:p>
                  </a:txBody>
                  <a:tcPr anchor="ctr">
                    <a:solidFill>
                      <a:srgbClr val="F8F8F8"/>
                    </a:solidFill>
                  </a:tcPr>
                </a:tc>
                <a:extLst>
                  <a:ext uri="{0D108BD9-81ED-4DB2-BD59-A6C34878D82A}">
                    <a16:rowId xmlns:a16="http://schemas.microsoft.com/office/drawing/2014/main" val="3979080060"/>
                  </a:ext>
                </a:extLst>
              </a:tr>
              <a:tr h="1066800">
                <a:tc>
                  <a:txBody>
                    <a:bodyPr/>
                    <a:lstStyle/>
                    <a:p>
                      <a:r>
                        <a:rPr lang="en-US" sz="3200" b="1" dirty="0">
                          <a:solidFill>
                            <a:srgbClr val="253761"/>
                          </a:solidFill>
                          <a:latin typeface="Poppins" panose="00000500000000000000" pitchFamily="2" charset="0"/>
                          <a:cs typeface="Poppins" panose="00000500000000000000" pitchFamily="2" charset="0"/>
                        </a:rPr>
                        <a:t>Close</a:t>
                      </a:r>
                    </a:p>
                  </a:txBody>
                  <a:tcPr anchor="ctr">
                    <a:solidFill>
                      <a:schemeClr val="bg1"/>
                    </a:solidFill>
                  </a:tcPr>
                </a:tc>
                <a:tc>
                  <a:txBody>
                    <a:bodyPr/>
                    <a:lstStyle/>
                    <a:p>
                      <a:r>
                        <a:rPr lang="en-US" sz="2400" dirty="0">
                          <a:solidFill>
                            <a:srgbClr val="253761"/>
                          </a:solidFill>
                          <a:latin typeface="Poppins" panose="00000500000000000000" pitchFamily="2" charset="0"/>
                          <a:cs typeface="Poppins" panose="00000500000000000000" pitchFamily="2" charset="0"/>
                        </a:rPr>
                        <a:t>“Great! I’ll text you my info and see you at 3pm.”</a:t>
                      </a:r>
                    </a:p>
                  </a:txBody>
                  <a:tcPr anchor="ctr">
                    <a:solidFill>
                      <a:schemeClr val="bg1"/>
                    </a:solidFill>
                  </a:tcPr>
                </a:tc>
                <a:extLst>
                  <a:ext uri="{0D108BD9-81ED-4DB2-BD59-A6C34878D82A}">
                    <a16:rowId xmlns:a16="http://schemas.microsoft.com/office/drawing/2014/main" val="1249406770"/>
                  </a:ext>
                </a:extLst>
              </a:tr>
            </a:tbl>
          </a:graphicData>
        </a:graphic>
      </p:graphicFrame>
    </p:spTree>
    <p:extLst>
      <p:ext uri="{BB962C8B-B14F-4D97-AF65-F5344CB8AC3E}">
        <p14:creationId xmlns:p14="http://schemas.microsoft.com/office/powerpoint/2010/main" val="338469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F93E2-E477-B0DA-5837-D7056BFEF5A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655237F-74C5-EB7A-248E-765D9EF1BE4E}"/>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ACD3770D-FBDF-28EC-7D0D-33EA744BB699}"/>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12926466-6F49-4939-B830-3AA9A62542DD}"/>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F47939FA-41B3-4E60-142F-AC63414E3605}"/>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Mastering the First Call - ALM</a:t>
            </a:r>
            <a:endParaRPr lang="en-US" dirty="0"/>
          </a:p>
        </p:txBody>
      </p:sp>
      <p:sp>
        <p:nvSpPr>
          <p:cNvPr id="7" name="AutoShape 7">
            <a:extLst>
              <a:ext uri="{FF2B5EF4-FFF2-40B4-BE49-F238E27FC236}">
                <a16:creationId xmlns:a16="http://schemas.microsoft.com/office/drawing/2014/main" id="{577B5C78-03E2-7C4E-1BD2-4D01F3D0C435}"/>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B276FDAF-EBEE-6E5B-7D21-FB735080C14B}"/>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0D69D4DE-75C8-C145-2D64-0B2D13308C51}"/>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dirty="0">
                <a:solidFill>
                  <a:srgbClr val="253761"/>
                </a:solidFill>
                <a:latin typeface="Poppins" panose="00000500000000000000" pitchFamily="2" charset="0"/>
                <a:cs typeface="Poppins" panose="00000500000000000000" pitchFamily="2" charset="0"/>
              </a:rPr>
              <a:t>Common mistakes and how to fix:</a:t>
            </a:r>
          </a:p>
          <a:p>
            <a:endParaRPr lang="en-US" sz="2400" dirty="0">
              <a:solidFill>
                <a:srgbClr val="253761"/>
              </a:solidFill>
              <a:latin typeface="Poppins" panose="00000500000000000000" pitchFamily="2" charset="0"/>
              <a:cs typeface="Poppins" panose="00000500000000000000" pitchFamily="2" charset="0"/>
            </a:endParaRPr>
          </a:p>
          <a:p>
            <a:pPr algn="ctr">
              <a:spcAft>
                <a:spcPts val="1200"/>
              </a:spcAft>
            </a:pPr>
            <a:r>
              <a:rPr lang="en-US" sz="4000" dirty="0">
                <a:solidFill>
                  <a:srgbClr val="253761"/>
                </a:solidFill>
                <a:latin typeface="Poppins" panose="00000500000000000000" pitchFamily="2" charset="0"/>
                <a:cs typeface="Poppins" panose="00000500000000000000" pitchFamily="2" charset="0"/>
              </a:rPr>
              <a:t> </a:t>
            </a: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pic>
        <p:nvPicPr>
          <p:cNvPr id="1026" name="Picture 2" descr="Zillow logo and their history | LogoMyWay">
            <a:extLst>
              <a:ext uri="{FF2B5EF4-FFF2-40B4-BE49-F238E27FC236}">
                <a16:creationId xmlns:a16="http://schemas.microsoft.com/office/drawing/2014/main" id="{735C1436-D31E-581D-7475-2634E020B3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075"/>
          <a:stretch>
            <a:fillRect/>
          </a:stretch>
        </p:blipFill>
        <p:spPr bwMode="auto">
          <a:xfrm>
            <a:off x="16230600" y="9410700"/>
            <a:ext cx="1752600" cy="376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41BD4A0-D7AF-7440-0E0B-8965F4C96545}"/>
              </a:ext>
            </a:extLst>
          </p:cNvPr>
          <p:cNvGraphicFramePr>
            <a:graphicFrameLocks noGrp="1"/>
          </p:cNvGraphicFramePr>
          <p:nvPr>
            <p:extLst>
              <p:ext uri="{D42A27DB-BD31-4B8C-83A1-F6EECF244321}">
                <p14:modId xmlns:p14="http://schemas.microsoft.com/office/powerpoint/2010/main" val="2825337772"/>
              </p:ext>
            </p:extLst>
          </p:nvPr>
        </p:nvGraphicFramePr>
        <p:xfrm>
          <a:off x="1371600" y="3162300"/>
          <a:ext cx="16401968" cy="5334000"/>
        </p:xfrm>
        <a:graphic>
          <a:graphicData uri="http://schemas.openxmlformats.org/drawingml/2006/table">
            <a:tbl>
              <a:tblPr firstRow="1" bandRow="1">
                <a:tableStyleId>{5C22544A-7EE6-4342-B048-85BDC9FD1C3A}</a:tableStyleId>
              </a:tblPr>
              <a:tblGrid>
                <a:gridCol w="2919236">
                  <a:extLst>
                    <a:ext uri="{9D8B030D-6E8A-4147-A177-3AD203B41FA5}">
                      <a16:colId xmlns:a16="http://schemas.microsoft.com/office/drawing/2014/main" val="2668296869"/>
                    </a:ext>
                  </a:extLst>
                </a:gridCol>
                <a:gridCol w="6741366">
                  <a:extLst>
                    <a:ext uri="{9D8B030D-6E8A-4147-A177-3AD203B41FA5}">
                      <a16:colId xmlns:a16="http://schemas.microsoft.com/office/drawing/2014/main" val="3034995969"/>
                    </a:ext>
                  </a:extLst>
                </a:gridCol>
                <a:gridCol w="6741366">
                  <a:extLst>
                    <a:ext uri="{9D8B030D-6E8A-4147-A177-3AD203B41FA5}">
                      <a16:colId xmlns:a16="http://schemas.microsoft.com/office/drawing/2014/main" val="2558863504"/>
                    </a:ext>
                  </a:extLst>
                </a:gridCol>
              </a:tblGrid>
              <a:tr h="1066800">
                <a:tc>
                  <a:txBody>
                    <a:bodyPr/>
                    <a:lstStyle/>
                    <a:p>
                      <a:r>
                        <a:rPr lang="en-US" sz="2800" dirty="0">
                          <a:solidFill>
                            <a:schemeClr val="bg1"/>
                          </a:solidFill>
                          <a:latin typeface="Poppins" panose="00000500000000000000" pitchFamily="2" charset="0"/>
                          <a:cs typeface="Poppins" panose="00000500000000000000" pitchFamily="2" charset="0"/>
                        </a:rPr>
                        <a:t>Mistake</a:t>
                      </a:r>
                    </a:p>
                  </a:txBody>
                  <a:tcPr anchor="ctr">
                    <a:solidFill>
                      <a:srgbClr val="253761"/>
                    </a:solidFill>
                  </a:tcPr>
                </a:tc>
                <a:tc>
                  <a:txBody>
                    <a:bodyPr/>
                    <a:lstStyle/>
                    <a:p>
                      <a:r>
                        <a:rPr lang="en-US" sz="2800" dirty="0">
                          <a:solidFill>
                            <a:schemeClr val="bg1"/>
                          </a:solidFill>
                          <a:latin typeface="Poppins" panose="00000500000000000000" pitchFamily="2" charset="0"/>
                          <a:cs typeface="Poppins" panose="00000500000000000000" pitchFamily="2" charset="0"/>
                        </a:rPr>
                        <a:t>What Happens</a:t>
                      </a:r>
                    </a:p>
                  </a:txBody>
                  <a:tcPr anchor="ctr">
                    <a:solidFill>
                      <a:srgbClr val="253761"/>
                    </a:solidFill>
                  </a:tcPr>
                </a:tc>
                <a:tc>
                  <a:txBody>
                    <a:bodyPr/>
                    <a:lstStyle/>
                    <a:p>
                      <a:r>
                        <a:rPr lang="en-US" sz="2800" dirty="0">
                          <a:solidFill>
                            <a:schemeClr val="bg1"/>
                          </a:solidFill>
                          <a:latin typeface="Poppins" panose="00000500000000000000" pitchFamily="2" charset="0"/>
                          <a:cs typeface="Poppins" panose="00000500000000000000" pitchFamily="2" charset="0"/>
                        </a:rPr>
                        <a:t>Fix</a:t>
                      </a:r>
                    </a:p>
                  </a:txBody>
                  <a:tcPr anchor="ctr">
                    <a:solidFill>
                      <a:srgbClr val="253761"/>
                    </a:solidFill>
                  </a:tcPr>
                </a:tc>
                <a:extLst>
                  <a:ext uri="{0D108BD9-81ED-4DB2-BD59-A6C34878D82A}">
                    <a16:rowId xmlns:a16="http://schemas.microsoft.com/office/drawing/2014/main" val="4272784548"/>
                  </a:ext>
                </a:extLst>
              </a:tr>
              <a:tr h="1066800">
                <a:tc>
                  <a:txBody>
                    <a:bodyPr/>
                    <a:lstStyle/>
                    <a:p>
                      <a:r>
                        <a:rPr lang="en-US" sz="2800" b="1" dirty="0">
                          <a:solidFill>
                            <a:srgbClr val="253761"/>
                          </a:solidFill>
                          <a:latin typeface="Poppins" panose="00000500000000000000" pitchFamily="2" charset="0"/>
                          <a:cs typeface="Poppins" panose="00000500000000000000" pitchFamily="2" charset="0"/>
                        </a:rPr>
                        <a:t>Skipping Location</a:t>
                      </a:r>
                    </a:p>
                  </a:txBody>
                  <a:tcPr anchor="ctr">
                    <a:solidFill>
                      <a:srgbClr val="F8F8F8"/>
                    </a:solidFill>
                  </a:tcPr>
                </a:tc>
                <a:tc>
                  <a:txBody>
                    <a:bodyPr/>
                    <a:lstStyle/>
                    <a:p>
                      <a:r>
                        <a:rPr lang="en-US" sz="2000" dirty="0">
                          <a:solidFill>
                            <a:srgbClr val="253761"/>
                          </a:solidFill>
                          <a:latin typeface="Poppins" panose="00000500000000000000" pitchFamily="2" charset="0"/>
                          <a:cs typeface="Poppins" panose="00000500000000000000" pitchFamily="2" charset="0"/>
                        </a:rPr>
                        <a:t>You miss the change to schedule multiple tours</a:t>
                      </a:r>
                    </a:p>
                  </a:txBody>
                  <a:tcPr anchor="ctr">
                    <a:solidFill>
                      <a:srgbClr val="F8F8F8"/>
                    </a:solidFill>
                  </a:tcPr>
                </a:tc>
                <a:tc>
                  <a:txBody>
                    <a:bodyPr/>
                    <a:lstStyle/>
                    <a:p>
                      <a:r>
                        <a:rPr lang="en-US" sz="2000" dirty="0">
                          <a:solidFill>
                            <a:srgbClr val="253761"/>
                          </a:solidFill>
                          <a:latin typeface="Poppins" panose="00000500000000000000" pitchFamily="2" charset="0"/>
                          <a:cs typeface="Poppins" panose="00000500000000000000" pitchFamily="2" charset="0"/>
                        </a:rPr>
                        <a:t>Always ask if they want to see anything else</a:t>
                      </a:r>
                    </a:p>
                  </a:txBody>
                  <a:tcPr anchor="ctr">
                    <a:solidFill>
                      <a:srgbClr val="F8F8F8"/>
                    </a:solidFill>
                  </a:tcPr>
                </a:tc>
                <a:extLst>
                  <a:ext uri="{0D108BD9-81ED-4DB2-BD59-A6C34878D82A}">
                    <a16:rowId xmlns:a16="http://schemas.microsoft.com/office/drawing/2014/main" val="4007235833"/>
                  </a:ext>
                </a:extLst>
              </a:tr>
              <a:tr h="1066800">
                <a:tc>
                  <a:txBody>
                    <a:bodyPr/>
                    <a:lstStyle/>
                    <a:p>
                      <a:r>
                        <a:rPr lang="en-US" sz="2800" b="1" dirty="0">
                          <a:solidFill>
                            <a:srgbClr val="253761"/>
                          </a:solidFill>
                          <a:latin typeface="Poppins" panose="00000500000000000000" pitchFamily="2" charset="0"/>
                          <a:cs typeface="Poppins" panose="00000500000000000000" pitchFamily="2" charset="0"/>
                        </a:rPr>
                        <a:t>Jumping to financing</a:t>
                      </a:r>
                    </a:p>
                  </a:txBody>
                  <a:tcPr anchor="ctr">
                    <a:solidFill>
                      <a:schemeClr val="bg1"/>
                    </a:solidFill>
                  </a:tcPr>
                </a:tc>
                <a:tc>
                  <a:txBody>
                    <a:bodyPr/>
                    <a:lstStyle/>
                    <a:p>
                      <a:r>
                        <a:rPr lang="en-US" sz="2000" dirty="0">
                          <a:solidFill>
                            <a:srgbClr val="253761"/>
                          </a:solidFill>
                          <a:latin typeface="Poppins" panose="00000500000000000000" pitchFamily="2" charset="0"/>
                          <a:cs typeface="Poppins" panose="00000500000000000000" pitchFamily="2" charset="0"/>
                        </a:rPr>
                        <a:t>Breaks trust and makes it feel like a sales pitch</a:t>
                      </a:r>
                    </a:p>
                  </a:txBody>
                  <a:tcPr anchor="ctr">
                    <a:solidFill>
                      <a:schemeClr val="bg1"/>
                    </a:solidFill>
                  </a:tcPr>
                </a:tc>
                <a:tc>
                  <a:txBody>
                    <a:bodyPr/>
                    <a:lstStyle/>
                    <a:p>
                      <a:r>
                        <a:rPr lang="en-US" sz="2000" dirty="0">
                          <a:solidFill>
                            <a:srgbClr val="253761"/>
                          </a:solidFill>
                          <a:latin typeface="Poppins" panose="00000500000000000000" pitchFamily="2" charset="0"/>
                          <a:cs typeface="Poppins" panose="00000500000000000000" pitchFamily="2" charset="0"/>
                        </a:rPr>
                        <a:t>Stick to the tour first, then let conversation evolve</a:t>
                      </a:r>
                    </a:p>
                  </a:txBody>
                  <a:tcPr anchor="ctr">
                    <a:solidFill>
                      <a:schemeClr val="bg1"/>
                    </a:solidFill>
                  </a:tcPr>
                </a:tc>
                <a:extLst>
                  <a:ext uri="{0D108BD9-81ED-4DB2-BD59-A6C34878D82A}">
                    <a16:rowId xmlns:a16="http://schemas.microsoft.com/office/drawing/2014/main" val="534098836"/>
                  </a:ext>
                </a:extLst>
              </a:tr>
              <a:tr h="1066800">
                <a:tc>
                  <a:txBody>
                    <a:bodyPr/>
                    <a:lstStyle/>
                    <a:p>
                      <a:r>
                        <a:rPr lang="en-US" sz="2800" b="1" dirty="0">
                          <a:solidFill>
                            <a:srgbClr val="253761"/>
                          </a:solidFill>
                          <a:latin typeface="Poppins" panose="00000500000000000000" pitchFamily="2" charset="0"/>
                          <a:cs typeface="Poppins" panose="00000500000000000000" pitchFamily="2" charset="0"/>
                        </a:rPr>
                        <a:t>No motivation questions</a:t>
                      </a:r>
                    </a:p>
                  </a:txBody>
                  <a:tcPr anchor="ctr">
                    <a:solidFill>
                      <a:srgbClr val="F8F8F8"/>
                    </a:solidFill>
                  </a:tcPr>
                </a:tc>
                <a:tc>
                  <a:txBody>
                    <a:bodyPr/>
                    <a:lstStyle/>
                    <a:p>
                      <a:r>
                        <a:rPr lang="en-US" sz="2000" dirty="0">
                          <a:solidFill>
                            <a:srgbClr val="253761"/>
                          </a:solidFill>
                          <a:latin typeface="Poppins" panose="00000500000000000000" pitchFamily="2" charset="0"/>
                          <a:cs typeface="Poppins" panose="00000500000000000000" pitchFamily="2" charset="0"/>
                        </a:rPr>
                        <a:t>You lose insight into buyer priorities</a:t>
                      </a:r>
                    </a:p>
                  </a:txBody>
                  <a:tcPr anchor="ctr">
                    <a:solidFill>
                      <a:srgbClr val="F8F8F8"/>
                    </a:solidFill>
                  </a:tcPr>
                </a:tc>
                <a:tc>
                  <a:txBody>
                    <a:bodyPr/>
                    <a:lstStyle/>
                    <a:p>
                      <a:r>
                        <a:rPr lang="en-US" sz="2000" dirty="0">
                          <a:solidFill>
                            <a:srgbClr val="253761"/>
                          </a:solidFill>
                          <a:latin typeface="Poppins" panose="00000500000000000000" pitchFamily="2" charset="0"/>
                          <a:cs typeface="Poppins" panose="00000500000000000000" pitchFamily="2" charset="0"/>
                        </a:rPr>
                        <a:t>Ask ‘what caught your eye?’ or ‘what made this one stand out?’</a:t>
                      </a:r>
                    </a:p>
                  </a:txBody>
                  <a:tcPr anchor="ctr">
                    <a:solidFill>
                      <a:srgbClr val="F8F8F8"/>
                    </a:solidFill>
                  </a:tcPr>
                </a:tc>
                <a:extLst>
                  <a:ext uri="{0D108BD9-81ED-4DB2-BD59-A6C34878D82A}">
                    <a16:rowId xmlns:a16="http://schemas.microsoft.com/office/drawing/2014/main" val="3979080060"/>
                  </a:ext>
                </a:extLst>
              </a:tr>
              <a:tr h="1066800">
                <a:tc>
                  <a:txBody>
                    <a:bodyPr/>
                    <a:lstStyle/>
                    <a:p>
                      <a:r>
                        <a:rPr lang="en-US" sz="2800" b="1" dirty="0">
                          <a:solidFill>
                            <a:srgbClr val="253761"/>
                          </a:solidFill>
                          <a:latin typeface="Poppins" panose="00000500000000000000" pitchFamily="2" charset="0"/>
                          <a:cs typeface="Poppins" panose="00000500000000000000" pitchFamily="2" charset="0"/>
                        </a:rPr>
                        <a:t>Forgetting to confirm</a:t>
                      </a:r>
                    </a:p>
                  </a:txBody>
                  <a:tcPr anchor="ctr">
                    <a:solidFill>
                      <a:schemeClr val="bg1"/>
                    </a:solidFill>
                  </a:tcPr>
                </a:tc>
                <a:tc>
                  <a:txBody>
                    <a:bodyPr/>
                    <a:lstStyle/>
                    <a:p>
                      <a:r>
                        <a:rPr lang="en-US" sz="2000" dirty="0">
                          <a:solidFill>
                            <a:srgbClr val="253761"/>
                          </a:solidFill>
                          <a:latin typeface="Poppins" panose="00000500000000000000" pitchFamily="2" charset="0"/>
                          <a:cs typeface="Poppins" panose="00000500000000000000" pitchFamily="2" charset="0"/>
                        </a:rPr>
                        <a:t>No follow-up text = missed appointment</a:t>
                      </a:r>
                    </a:p>
                  </a:txBody>
                  <a:tcPr anchor="ctr">
                    <a:solidFill>
                      <a:schemeClr val="bg1"/>
                    </a:solidFill>
                  </a:tcPr>
                </a:tc>
                <a:tc>
                  <a:txBody>
                    <a:bodyPr/>
                    <a:lstStyle/>
                    <a:p>
                      <a:r>
                        <a:rPr lang="en-US" sz="2000" dirty="0">
                          <a:solidFill>
                            <a:srgbClr val="253761"/>
                          </a:solidFill>
                          <a:latin typeface="Poppins" panose="00000500000000000000" pitchFamily="2" charset="0"/>
                          <a:cs typeface="Poppins" panose="00000500000000000000" pitchFamily="2" charset="0"/>
                        </a:rPr>
                        <a:t>Always end with: ‘I’ll send you a quick text with my info’</a:t>
                      </a:r>
                    </a:p>
                  </a:txBody>
                  <a:tcPr anchor="ctr">
                    <a:solidFill>
                      <a:schemeClr val="bg1"/>
                    </a:solidFill>
                  </a:tcPr>
                </a:tc>
                <a:extLst>
                  <a:ext uri="{0D108BD9-81ED-4DB2-BD59-A6C34878D82A}">
                    <a16:rowId xmlns:a16="http://schemas.microsoft.com/office/drawing/2014/main" val="1249406770"/>
                  </a:ext>
                </a:extLst>
              </a:tr>
            </a:tbl>
          </a:graphicData>
        </a:graphic>
      </p:graphicFrame>
    </p:spTree>
    <p:extLst>
      <p:ext uri="{BB962C8B-B14F-4D97-AF65-F5344CB8AC3E}">
        <p14:creationId xmlns:p14="http://schemas.microsoft.com/office/powerpoint/2010/main" val="198781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1611-545E-DAE5-72B1-9769D7E3F2A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709E116-13F0-922D-BE8D-894FFEF8A9D6}"/>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EE9A40B0-6420-9989-A6C0-4DE80B891900}"/>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CA9AA86F-B50F-B29A-85EC-428FA6391552}"/>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9A9FEA20-BA00-5FB5-F602-E946A1724A15}"/>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Master the First Call - ALM</a:t>
            </a:r>
            <a:endParaRPr lang="en-US" dirty="0"/>
          </a:p>
        </p:txBody>
      </p:sp>
      <p:sp>
        <p:nvSpPr>
          <p:cNvPr id="7" name="AutoShape 7">
            <a:extLst>
              <a:ext uri="{FF2B5EF4-FFF2-40B4-BE49-F238E27FC236}">
                <a16:creationId xmlns:a16="http://schemas.microsoft.com/office/drawing/2014/main" id="{1E07B4FC-89CA-7713-3F1A-89106AAAD31C}"/>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3ADBC281-F054-3751-04AE-D7B590BCF7C4}"/>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D838898A-72E3-6ED2-3AE8-87C5EA7EFEC3}"/>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dirty="0">
              <a:solidFill>
                <a:srgbClr val="253761"/>
              </a:solidFill>
              <a:latin typeface="Poppins" panose="00000500000000000000" pitchFamily="2" charset="0"/>
              <a:cs typeface="Poppins" panose="00000500000000000000" pitchFamily="2" charset="0"/>
            </a:endParaRPr>
          </a:p>
          <a:p>
            <a:endParaRPr lang="en-US" dirty="0">
              <a:solidFill>
                <a:srgbClr val="253761"/>
              </a:solidFill>
              <a:latin typeface="Poppins" panose="00000500000000000000" pitchFamily="2" charset="0"/>
              <a:cs typeface="Poppins" panose="00000500000000000000" pitchFamily="2" charset="0"/>
            </a:endParaRPr>
          </a:p>
        </p:txBody>
      </p:sp>
      <p:pic>
        <p:nvPicPr>
          <p:cNvPr id="1026" name="Picture 2" descr="Zillow logo and their history | LogoMyWay">
            <a:extLst>
              <a:ext uri="{FF2B5EF4-FFF2-40B4-BE49-F238E27FC236}">
                <a16:creationId xmlns:a16="http://schemas.microsoft.com/office/drawing/2014/main" id="{12EE18E3-0770-8540-0DFE-06377149CC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075"/>
          <a:stretch>
            <a:fillRect/>
          </a:stretch>
        </p:blipFill>
        <p:spPr bwMode="auto">
          <a:xfrm>
            <a:off x="16230600" y="9410700"/>
            <a:ext cx="1752600" cy="3764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6118DC-0AEF-F376-BD6A-BBA52446665B}"/>
              </a:ext>
            </a:extLst>
          </p:cNvPr>
          <p:cNvSpPr txBox="1"/>
          <p:nvPr/>
        </p:nvSpPr>
        <p:spPr>
          <a:xfrm>
            <a:off x="1409700" y="2168594"/>
            <a:ext cx="16535398" cy="3277820"/>
          </a:xfrm>
          <a:prstGeom prst="rect">
            <a:avLst/>
          </a:prstGeom>
          <a:noFill/>
        </p:spPr>
        <p:txBody>
          <a:bodyPr wrap="square">
            <a:spAutoFit/>
          </a:bodyPr>
          <a:lstStyle/>
          <a:p>
            <a:pPr>
              <a:spcAft>
                <a:spcPts val="600"/>
              </a:spcAft>
            </a:pPr>
            <a:r>
              <a:rPr lang="en-US" sz="3200" b="1" dirty="0">
                <a:solidFill>
                  <a:srgbClr val="253761"/>
                </a:solidFill>
                <a:latin typeface="Poppins" panose="00000500000000000000" pitchFamily="2" charset="0"/>
                <a:cs typeface="Poppins" panose="00000500000000000000" pitchFamily="2" charset="0"/>
              </a:rPr>
              <a:t>Why does ALM Matter?</a:t>
            </a:r>
            <a:endParaRPr lang="en-US" sz="3200" dirty="0">
              <a:solidFill>
                <a:srgbClr val="253761"/>
              </a:solidFill>
              <a:latin typeface="Poppins" panose="00000500000000000000" pitchFamily="2" charset="0"/>
              <a:cs typeface="Poppins" panose="00000500000000000000" pitchFamily="2" charset="0"/>
            </a:endParaRPr>
          </a:p>
          <a:p>
            <a:pPr>
              <a:spcAft>
                <a:spcPts val="600"/>
              </a:spcAft>
            </a:pPr>
            <a:r>
              <a:rPr lang="en-US" sz="3200" dirty="0">
                <a:solidFill>
                  <a:srgbClr val="253761"/>
                </a:solidFill>
                <a:latin typeface="Poppins" panose="00000500000000000000" pitchFamily="2" charset="0"/>
                <a:cs typeface="Poppins" panose="00000500000000000000" pitchFamily="2" charset="0"/>
              </a:rPr>
              <a:t>80% of Zillow buyers who convert into transactions start with a call where ALM was used.</a:t>
            </a:r>
          </a:p>
          <a:p>
            <a:pPr>
              <a:spcAft>
                <a:spcPts val="600"/>
              </a:spcAft>
            </a:pPr>
            <a:endParaRPr lang="en-US" sz="3200" dirty="0">
              <a:solidFill>
                <a:srgbClr val="253761"/>
              </a:solidFill>
              <a:latin typeface="Poppins" panose="00000500000000000000" pitchFamily="2" charset="0"/>
              <a:cs typeface="Poppins" panose="00000500000000000000" pitchFamily="2" charset="0"/>
            </a:endParaRPr>
          </a:p>
          <a:p>
            <a:pPr>
              <a:spcAft>
                <a:spcPts val="600"/>
              </a:spcAft>
            </a:pPr>
            <a:r>
              <a:rPr lang="en-US" sz="3200" dirty="0">
                <a:solidFill>
                  <a:srgbClr val="253761"/>
                </a:solidFill>
                <a:latin typeface="Poppins" panose="00000500000000000000" pitchFamily="2" charset="0"/>
                <a:cs typeface="Poppins" panose="00000500000000000000" pitchFamily="2" charset="0"/>
              </a:rPr>
              <a:t>It keeps the conversation productive, on-track, and focused on your goal: getting face-to-face.</a:t>
            </a:r>
          </a:p>
        </p:txBody>
      </p:sp>
      <p:sp>
        <p:nvSpPr>
          <p:cNvPr id="11" name="TextBox 10">
            <a:extLst>
              <a:ext uri="{FF2B5EF4-FFF2-40B4-BE49-F238E27FC236}">
                <a16:creationId xmlns:a16="http://schemas.microsoft.com/office/drawing/2014/main" id="{FE0F8C0E-E1A8-564C-0929-39A952A717FB}"/>
              </a:ext>
            </a:extLst>
          </p:cNvPr>
          <p:cNvSpPr txBox="1"/>
          <p:nvPr/>
        </p:nvSpPr>
        <p:spPr>
          <a:xfrm>
            <a:off x="1409700" y="5682883"/>
            <a:ext cx="16154398" cy="3924151"/>
          </a:xfrm>
          <a:prstGeom prst="rect">
            <a:avLst/>
          </a:prstGeom>
          <a:noFill/>
        </p:spPr>
        <p:txBody>
          <a:bodyPr wrap="square">
            <a:spAutoFit/>
          </a:bodyPr>
          <a:lstStyle/>
          <a:p>
            <a:pPr>
              <a:spcAft>
                <a:spcPts val="600"/>
              </a:spcAft>
            </a:pPr>
            <a:r>
              <a:rPr lang="en-US" sz="3200" b="1" dirty="0">
                <a:solidFill>
                  <a:srgbClr val="253761"/>
                </a:solidFill>
                <a:latin typeface="Poppins" panose="00000500000000000000" pitchFamily="2" charset="0"/>
                <a:cs typeface="Poppins" panose="00000500000000000000" pitchFamily="2" charset="0"/>
              </a:rPr>
              <a:t>How ALM is tracked</a:t>
            </a:r>
            <a:endParaRPr lang="en-US" sz="3200" dirty="0">
              <a:solidFill>
                <a:srgbClr val="253761"/>
              </a:solidFill>
              <a:latin typeface="Poppins" panose="00000500000000000000" pitchFamily="2" charset="0"/>
              <a:cs typeface="Poppins" panose="00000500000000000000" pitchFamily="2" charset="0"/>
            </a:endParaRPr>
          </a:p>
          <a:p>
            <a:r>
              <a:rPr lang="en-US" sz="3200" dirty="0">
                <a:solidFill>
                  <a:srgbClr val="253761"/>
                </a:solidFill>
                <a:latin typeface="Poppins" panose="00000500000000000000" pitchFamily="2" charset="0"/>
                <a:cs typeface="Poppins" panose="00000500000000000000" pitchFamily="2" charset="0"/>
              </a:rPr>
              <a:t>Zillow uses AI call-scoring to evaluate whether all three ALM elements were hit. </a:t>
            </a:r>
          </a:p>
          <a:p>
            <a:endParaRPr lang="en-US" sz="3200" dirty="0">
              <a:solidFill>
                <a:srgbClr val="253761"/>
              </a:solidFill>
              <a:latin typeface="Poppins" panose="00000500000000000000" pitchFamily="2" charset="0"/>
              <a:cs typeface="Poppins" panose="00000500000000000000" pitchFamily="2" charset="0"/>
            </a:endParaRPr>
          </a:p>
          <a:p>
            <a:r>
              <a:rPr lang="en-US" sz="3200" dirty="0">
                <a:solidFill>
                  <a:srgbClr val="253761"/>
                </a:solidFill>
                <a:latin typeface="Poppins" panose="00000500000000000000" pitchFamily="2" charset="0"/>
                <a:cs typeface="Poppins" panose="00000500000000000000" pitchFamily="2" charset="0"/>
              </a:rPr>
              <a:t>These are used in:</a:t>
            </a:r>
          </a:p>
          <a:p>
            <a:endParaRPr lang="en-US" sz="2800" dirty="0">
              <a:solidFill>
                <a:srgbClr val="253761"/>
              </a:solidFill>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2800" dirty="0">
                <a:solidFill>
                  <a:srgbClr val="253761"/>
                </a:solidFill>
                <a:latin typeface="Poppins" panose="00000500000000000000" pitchFamily="2" charset="0"/>
                <a:cs typeface="Poppins" panose="00000500000000000000" pitchFamily="2" charset="0"/>
              </a:rPr>
              <a:t>Coaching feedback</a:t>
            </a:r>
          </a:p>
          <a:p>
            <a:pPr marL="742950" lvl="1" indent="-285750">
              <a:buFont typeface="Arial" panose="020B0604020202020204" pitchFamily="34" charset="0"/>
              <a:buChar char="•"/>
            </a:pPr>
            <a:r>
              <a:rPr lang="en-US" sz="2800" dirty="0">
                <a:solidFill>
                  <a:srgbClr val="253761"/>
                </a:solidFill>
                <a:latin typeface="Poppins" panose="00000500000000000000" pitchFamily="2" charset="0"/>
                <a:cs typeface="Poppins" panose="00000500000000000000" pitchFamily="2" charset="0"/>
              </a:rPr>
              <a:t>Conversion metric validation</a:t>
            </a:r>
          </a:p>
          <a:p>
            <a:pPr marL="742950" lvl="1" indent="-285750">
              <a:buFont typeface="Arial" panose="020B0604020202020204" pitchFamily="34" charset="0"/>
              <a:buChar char="•"/>
            </a:pPr>
            <a:r>
              <a:rPr lang="en-US" sz="2800" dirty="0">
                <a:solidFill>
                  <a:srgbClr val="253761"/>
                </a:solidFill>
                <a:latin typeface="Poppins" panose="00000500000000000000" pitchFamily="2" charset="0"/>
                <a:cs typeface="Poppins" panose="00000500000000000000" pitchFamily="2" charset="0"/>
              </a:rPr>
              <a:t>Internal reviews of agent performance</a:t>
            </a:r>
          </a:p>
        </p:txBody>
      </p:sp>
    </p:spTree>
    <p:extLst>
      <p:ext uri="{BB962C8B-B14F-4D97-AF65-F5344CB8AC3E}">
        <p14:creationId xmlns:p14="http://schemas.microsoft.com/office/powerpoint/2010/main" val="9267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14020</TotalTime>
  <Words>2705</Words>
  <Application>Microsoft Office PowerPoint</Application>
  <PresentationFormat>Custom</PresentationFormat>
  <Paragraphs>324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Poppins</vt:lpstr>
      <vt:lpstr>Aptos</vt:lpstr>
      <vt:lpstr>Wingdings</vt:lpstr>
      <vt:lpstr>League Spartan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 Presentation Template</dc:title>
  <dc:creator>Dan Gockel</dc:creator>
  <cp:lastModifiedBy>Dan Gockel</cp:lastModifiedBy>
  <cp:revision>1374</cp:revision>
  <dcterms:created xsi:type="dcterms:W3CDTF">2006-08-16T00:00:00Z</dcterms:created>
  <dcterms:modified xsi:type="dcterms:W3CDTF">2025-11-17T19:02:00Z</dcterms:modified>
  <dc:identifier>DAGxYvwMXwM</dc:identifier>
</cp:coreProperties>
</file>